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1"/>
  </p:notesMasterIdLst>
  <p:handoutMasterIdLst>
    <p:handoutMasterId r:id="rId32"/>
  </p:handoutMasterIdLst>
  <p:sldIdLst>
    <p:sldId id="285" r:id="rId5"/>
    <p:sldId id="307" r:id="rId6"/>
    <p:sldId id="309" r:id="rId7"/>
    <p:sldId id="308" r:id="rId8"/>
    <p:sldId id="311" r:id="rId9"/>
    <p:sldId id="292" r:id="rId10"/>
    <p:sldId id="259" r:id="rId11"/>
    <p:sldId id="344" r:id="rId12"/>
    <p:sldId id="347" r:id="rId13"/>
    <p:sldId id="358" r:id="rId14"/>
    <p:sldId id="351" r:id="rId15"/>
    <p:sldId id="325" r:id="rId16"/>
    <p:sldId id="327" r:id="rId17"/>
    <p:sldId id="265" r:id="rId18"/>
    <p:sldId id="354" r:id="rId19"/>
    <p:sldId id="359" r:id="rId20"/>
    <p:sldId id="260" r:id="rId21"/>
    <p:sldId id="328" r:id="rId22"/>
    <p:sldId id="329" r:id="rId23"/>
    <p:sldId id="262" r:id="rId24"/>
    <p:sldId id="360" r:id="rId25"/>
    <p:sldId id="362" r:id="rId26"/>
    <p:sldId id="361" r:id="rId27"/>
    <p:sldId id="353" r:id="rId28"/>
    <p:sldId id="357" r:id="rId29"/>
    <p:sldId id="338"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E2836"/>
    <a:srgbClr val="009CE4"/>
    <a:srgbClr val="029BE4"/>
    <a:srgbClr val="4F81BD"/>
    <a:srgbClr val="414042"/>
    <a:srgbClr val="96A6B1"/>
    <a:srgbClr val="82C56A"/>
    <a:srgbClr val="0D2836"/>
    <a:srgbClr val="1483CC"/>
    <a:srgbClr val="058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9" autoAdjust="0"/>
    <p:restoredTop sz="82567" autoAdjust="0"/>
  </p:normalViewPr>
  <p:slideViewPr>
    <p:cSldViewPr snapToGrid="0" showGuides="1">
      <p:cViewPr varScale="1">
        <p:scale>
          <a:sx n="118" d="100"/>
          <a:sy n="118" d="100"/>
        </p:scale>
        <p:origin x="1656"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0B0604-D92D-6643-AA96-E19D34A6BA44}" type="doc">
      <dgm:prSet loTypeId="urn:microsoft.com/office/officeart/2005/8/layout/venn2" loCatId="" qsTypeId="urn:microsoft.com/office/officeart/2005/8/quickstyle/simple1" qsCatId="simple" csTypeId="urn:microsoft.com/office/officeart/2005/8/colors/accent3_2" csCatId="accent3" phldr="1"/>
      <dgm:spPr/>
      <dgm:t>
        <a:bodyPr/>
        <a:lstStyle/>
        <a:p>
          <a:endParaRPr lang="en-US"/>
        </a:p>
      </dgm:t>
    </dgm:pt>
    <dgm:pt modelId="{0EBE8F30-40D5-1648-97D9-9742BA2AB7D9}">
      <dgm:prSet phldrT="[Text]" custT="1"/>
      <dgm:spPr>
        <a:solidFill>
          <a:srgbClr val="009CE4"/>
        </a:solidFill>
      </dgm:spPr>
      <dgm:t>
        <a:bodyPr/>
        <a:lstStyle/>
        <a:p>
          <a:pPr rtl="0"/>
          <a:r>
            <a:rPr lang="en-US" sz="2800" b="0" dirty="0"/>
            <a:t>AI</a:t>
          </a:r>
        </a:p>
      </dgm:t>
    </dgm:pt>
    <dgm:pt modelId="{855E4A6F-6168-B842-A33B-0D5C77F538CC}" type="parTrans" cxnId="{9F768DC5-F7F6-AE49-A14E-522B7B870922}">
      <dgm:prSet/>
      <dgm:spPr/>
      <dgm:t>
        <a:bodyPr/>
        <a:lstStyle/>
        <a:p>
          <a:endParaRPr lang="en-US" sz="2000" b="0"/>
        </a:p>
      </dgm:t>
    </dgm:pt>
    <dgm:pt modelId="{CA4D1A93-6447-454B-8127-083DC275FE86}" type="sibTrans" cxnId="{9F768DC5-F7F6-AE49-A14E-522B7B870922}">
      <dgm:prSet/>
      <dgm:spPr/>
      <dgm:t>
        <a:bodyPr/>
        <a:lstStyle/>
        <a:p>
          <a:endParaRPr lang="en-US" sz="2000" b="0"/>
        </a:p>
      </dgm:t>
    </dgm:pt>
    <dgm:pt modelId="{915848AB-B95F-084D-AD83-C93C75C8FA56}">
      <dgm:prSet phldrT="[Text]" custT="1"/>
      <dgm:spPr>
        <a:solidFill>
          <a:srgbClr val="009CE4"/>
        </a:solidFill>
      </dgm:spPr>
      <dgm:t>
        <a:bodyPr/>
        <a:lstStyle/>
        <a:p>
          <a:r>
            <a:rPr lang="en-US" sz="2000" b="0" dirty="0"/>
            <a:t>Machine Learning</a:t>
          </a:r>
        </a:p>
      </dgm:t>
    </dgm:pt>
    <dgm:pt modelId="{C3B6265E-0769-9F47-8F87-5F48AA9FD0A6}" type="parTrans" cxnId="{450F30F6-2541-604A-8DC9-F2E1CFD8EA4D}">
      <dgm:prSet/>
      <dgm:spPr/>
      <dgm:t>
        <a:bodyPr/>
        <a:lstStyle/>
        <a:p>
          <a:endParaRPr lang="en-US" sz="2000" b="0"/>
        </a:p>
      </dgm:t>
    </dgm:pt>
    <dgm:pt modelId="{64EFC901-6F63-A54C-B614-E386A8A147BF}" type="sibTrans" cxnId="{450F30F6-2541-604A-8DC9-F2E1CFD8EA4D}">
      <dgm:prSet/>
      <dgm:spPr/>
      <dgm:t>
        <a:bodyPr/>
        <a:lstStyle/>
        <a:p>
          <a:endParaRPr lang="en-US" sz="2000" b="0"/>
        </a:p>
      </dgm:t>
    </dgm:pt>
    <dgm:pt modelId="{6D5F6838-5877-E54F-A43E-F9E771673796}">
      <dgm:prSet phldrT="[Text]" custT="1"/>
      <dgm:spPr>
        <a:solidFill>
          <a:srgbClr val="009CE4"/>
        </a:solidFill>
      </dgm:spPr>
      <dgm:t>
        <a:bodyPr/>
        <a:lstStyle/>
        <a:p>
          <a:r>
            <a:rPr lang="en-US" sz="2000" b="0" dirty="0"/>
            <a:t>Deep Learning</a:t>
          </a:r>
        </a:p>
      </dgm:t>
    </dgm:pt>
    <dgm:pt modelId="{0EF3A86F-7FF7-1A47-884E-F57556C439B6}" type="parTrans" cxnId="{64A89484-B317-974D-8511-ECC747040F03}">
      <dgm:prSet/>
      <dgm:spPr/>
      <dgm:t>
        <a:bodyPr/>
        <a:lstStyle/>
        <a:p>
          <a:endParaRPr lang="en-US" sz="2000" b="0"/>
        </a:p>
      </dgm:t>
    </dgm:pt>
    <dgm:pt modelId="{037A0B35-65D7-704A-B3BB-138380244498}" type="sibTrans" cxnId="{64A89484-B317-974D-8511-ECC747040F03}">
      <dgm:prSet/>
      <dgm:spPr/>
      <dgm:t>
        <a:bodyPr/>
        <a:lstStyle/>
        <a:p>
          <a:endParaRPr lang="en-US" sz="2000" b="0"/>
        </a:p>
      </dgm:t>
    </dgm:pt>
    <dgm:pt modelId="{1DE26D19-F606-8D4F-8206-91D24237F293}" type="pres">
      <dgm:prSet presAssocID="{7B0B0604-D92D-6643-AA96-E19D34A6BA44}" presName="Name0" presStyleCnt="0">
        <dgm:presLayoutVars>
          <dgm:chMax val="7"/>
          <dgm:resizeHandles val="exact"/>
        </dgm:presLayoutVars>
      </dgm:prSet>
      <dgm:spPr/>
    </dgm:pt>
    <dgm:pt modelId="{8463FDCD-C15A-E642-A85C-2827200244DC}" type="pres">
      <dgm:prSet presAssocID="{7B0B0604-D92D-6643-AA96-E19D34A6BA44}" presName="comp1" presStyleCnt="0"/>
      <dgm:spPr/>
    </dgm:pt>
    <dgm:pt modelId="{B7B12D31-5D3C-D645-8B8A-B31709E99192}" type="pres">
      <dgm:prSet presAssocID="{7B0B0604-D92D-6643-AA96-E19D34A6BA44}" presName="circle1" presStyleLbl="node1" presStyleIdx="0" presStyleCnt="3"/>
      <dgm:spPr/>
    </dgm:pt>
    <dgm:pt modelId="{E6280E1D-95B6-FA44-B7CE-6469F7D619C5}" type="pres">
      <dgm:prSet presAssocID="{7B0B0604-D92D-6643-AA96-E19D34A6BA44}" presName="c1text" presStyleLbl="node1" presStyleIdx="0" presStyleCnt="3">
        <dgm:presLayoutVars>
          <dgm:bulletEnabled val="1"/>
        </dgm:presLayoutVars>
      </dgm:prSet>
      <dgm:spPr/>
    </dgm:pt>
    <dgm:pt modelId="{B5BBA2D8-5016-3E42-BBE5-4CC07C0145C3}" type="pres">
      <dgm:prSet presAssocID="{7B0B0604-D92D-6643-AA96-E19D34A6BA44}" presName="comp2" presStyleCnt="0"/>
      <dgm:spPr/>
    </dgm:pt>
    <dgm:pt modelId="{A70B5D8B-9A06-B440-AE55-CEA705532989}" type="pres">
      <dgm:prSet presAssocID="{7B0B0604-D92D-6643-AA96-E19D34A6BA44}" presName="circle2" presStyleLbl="node1" presStyleIdx="1" presStyleCnt="3"/>
      <dgm:spPr/>
    </dgm:pt>
    <dgm:pt modelId="{B6BB81D8-7D03-F842-9DD0-B873256D054A}" type="pres">
      <dgm:prSet presAssocID="{7B0B0604-D92D-6643-AA96-E19D34A6BA44}" presName="c2text" presStyleLbl="node1" presStyleIdx="1" presStyleCnt="3">
        <dgm:presLayoutVars>
          <dgm:bulletEnabled val="1"/>
        </dgm:presLayoutVars>
      </dgm:prSet>
      <dgm:spPr/>
    </dgm:pt>
    <dgm:pt modelId="{1BA004CA-5051-D248-833A-3DA4751BAC64}" type="pres">
      <dgm:prSet presAssocID="{7B0B0604-D92D-6643-AA96-E19D34A6BA44}" presName="comp3" presStyleCnt="0"/>
      <dgm:spPr/>
    </dgm:pt>
    <dgm:pt modelId="{01C5D250-180A-6542-B9B5-F5D5D1104541}" type="pres">
      <dgm:prSet presAssocID="{7B0B0604-D92D-6643-AA96-E19D34A6BA44}" presName="circle3" presStyleLbl="node1" presStyleIdx="2" presStyleCnt="3"/>
      <dgm:spPr/>
    </dgm:pt>
    <dgm:pt modelId="{CB048AFA-C518-D74B-94B4-02A926E1B3D9}" type="pres">
      <dgm:prSet presAssocID="{7B0B0604-D92D-6643-AA96-E19D34A6BA44}" presName="c3text" presStyleLbl="node1" presStyleIdx="2" presStyleCnt="3">
        <dgm:presLayoutVars>
          <dgm:bulletEnabled val="1"/>
        </dgm:presLayoutVars>
      </dgm:prSet>
      <dgm:spPr/>
    </dgm:pt>
  </dgm:ptLst>
  <dgm:cxnLst>
    <dgm:cxn modelId="{8D46B614-32B7-8D40-A4EB-4FE0EE9D0F32}" type="presOf" srcId="{0EBE8F30-40D5-1648-97D9-9742BA2AB7D9}" destId="{B7B12D31-5D3C-D645-8B8A-B31709E99192}" srcOrd="0" destOrd="0" presId="urn:microsoft.com/office/officeart/2005/8/layout/venn2"/>
    <dgm:cxn modelId="{C273826B-78B9-3D4B-A872-FC9F2BA103EF}" type="presOf" srcId="{6D5F6838-5877-E54F-A43E-F9E771673796}" destId="{01C5D250-180A-6542-B9B5-F5D5D1104541}" srcOrd="0" destOrd="0" presId="urn:microsoft.com/office/officeart/2005/8/layout/venn2"/>
    <dgm:cxn modelId="{E40F6A7B-B5C7-7048-A933-C74EA9DED46E}" type="presOf" srcId="{0EBE8F30-40D5-1648-97D9-9742BA2AB7D9}" destId="{E6280E1D-95B6-FA44-B7CE-6469F7D619C5}" srcOrd="1" destOrd="0" presId="urn:microsoft.com/office/officeart/2005/8/layout/venn2"/>
    <dgm:cxn modelId="{64A89484-B317-974D-8511-ECC747040F03}" srcId="{7B0B0604-D92D-6643-AA96-E19D34A6BA44}" destId="{6D5F6838-5877-E54F-A43E-F9E771673796}" srcOrd="2" destOrd="0" parTransId="{0EF3A86F-7FF7-1A47-884E-F57556C439B6}" sibTransId="{037A0B35-65D7-704A-B3BB-138380244498}"/>
    <dgm:cxn modelId="{8ADEC2AD-134B-7E4D-A7BE-A7F148B18004}" type="presOf" srcId="{915848AB-B95F-084D-AD83-C93C75C8FA56}" destId="{A70B5D8B-9A06-B440-AE55-CEA705532989}" srcOrd="0" destOrd="0" presId="urn:microsoft.com/office/officeart/2005/8/layout/venn2"/>
    <dgm:cxn modelId="{21CE2CB7-9E3A-DA48-885F-E4065B63C730}" type="presOf" srcId="{7B0B0604-D92D-6643-AA96-E19D34A6BA44}" destId="{1DE26D19-F606-8D4F-8206-91D24237F293}" srcOrd="0" destOrd="0" presId="urn:microsoft.com/office/officeart/2005/8/layout/venn2"/>
    <dgm:cxn modelId="{B3ED0BC2-323A-4E4A-8869-58427EC01472}" type="presOf" srcId="{915848AB-B95F-084D-AD83-C93C75C8FA56}" destId="{B6BB81D8-7D03-F842-9DD0-B873256D054A}" srcOrd="1" destOrd="0" presId="urn:microsoft.com/office/officeart/2005/8/layout/venn2"/>
    <dgm:cxn modelId="{9F768DC5-F7F6-AE49-A14E-522B7B870922}" srcId="{7B0B0604-D92D-6643-AA96-E19D34A6BA44}" destId="{0EBE8F30-40D5-1648-97D9-9742BA2AB7D9}" srcOrd="0" destOrd="0" parTransId="{855E4A6F-6168-B842-A33B-0D5C77F538CC}" sibTransId="{CA4D1A93-6447-454B-8127-083DC275FE86}"/>
    <dgm:cxn modelId="{CDD2C7CC-C63B-2C41-8A4D-95A20706A7F8}" type="presOf" srcId="{6D5F6838-5877-E54F-A43E-F9E771673796}" destId="{CB048AFA-C518-D74B-94B4-02A926E1B3D9}" srcOrd="1" destOrd="0" presId="urn:microsoft.com/office/officeart/2005/8/layout/venn2"/>
    <dgm:cxn modelId="{450F30F6-2541-604A-8DC9-F2E1CFD8EA4D}" srcId="{7B0B0604-D92D-6643-AA96-E19D34A6BA44}" destId="{915848AB-B95F-084D-AD83-C93C75C8FA56}" srcOrd="1" destOrd="0" parTransId="{C3B6265E-0769-9F47-8F87-5F48AA9FD0A6}" sibTransId="{64EFC901-6F63-A54C-B614-E386A8A147BF}"/>
    <dgm:cxn modelId="{8A7E3120-1B7D-0446-9B75-3D628AB0D7A9}" type="presParOf" srcId="{1DE26D19-F606-8D4F-8206-91D24237F293}" destId="{8463FDCD-C15A-E642-A85C-2827200244DC}" srcOrd="0" destOrd="0" presId="urn:microsoft.com/office/officeart/2005/8/layout/venn2"/>
    <dgm:cxn modelId="{512AD274-0F93-264C-A820-A80EA1EB0AA8}" type="presParOf" srcId="{8463FDCD-C15A-E642-A85C-2827200244DC}" destId="{B7B12D31-5D3C-D645-8B8A-B31709E99192}" srcOrd="0" destOrd="0" presId="urn:microsoft.com/office/officeart/2005/8/layout/venn2"/>
    <dgm:cxn modelId="{3A348A13-FF82-4743-90C1-8133AA1402AA}" type="presParOf" srcId="{8463FDCD-C15A-E642-A85C-2827200244DC}" destId="{E6280E1D-95B6-FA44-B7CE-6469F7D619C5}" srcOrd="1" destOrd="0" presId="urn:microsoft.com/office/officeart/2005/8/layout/venn2"/>
    <dgm:cxn modelId="{3A77A963-EDBE-D54A-83C2-559C8D49F9C8}" type="presParOf" srcId="{1DE26D19-F606-8D4F-8206-91D24237F293}" destId="{B5BBA2D8-5016-3E42-BBE5-4CC07C0145C3}" srcOrd="1" destOrd="0" presId="urn:microsoft.com/office/officeart/2005/8/layout/venn2"/>
    <dgm:cxn modelId="{C3733CCC-8587-F04B-BE0F-65D30F8A01E3}" type="presParOf" srcId="{B5BBA2D8-5016-3E42-BBE5-4CC07C0145C3}" destId="{A70B5D8B-9A06-B440-AE55-CEA705532989}" srcOrd="0" destOrd="0" presId="urn:microsoft.com/office/officeart/2005/8/layout/venn2"/>
    <dgm:cxn modelId="{08D27291-D5E8-A64E-A485-5AFECFF4B86A}" type="presParOf" srcId="{B5BBA2D8-5016-3E42-BBE5-4CC07C0145C3}" destId="{B6BB81D8-7D03-F842-9DD0-B873256D054A}" srcOrd="1" destOrd="0" presId="urn:microsoft.com/office/officeart/2005/8/layout/venn2"/>
    <dgm:cxn modelId="{7BB61D29-2E31-9044-8E9F-DA406311605E}" type="presParOf" srcId="{1DE26D19-F606-8D4F-8206-91D24237F293}" destId="{1BA004CA-5051-D248-833A-3DA4751BAC64}" srcOrd="2" destOrd="0" presId="urn:microsoft.com/office/officeart/2005/8/layout/venn2"/>
    <dgm:cxn modelId="{2D5FD630-286B-954F-A243-9E37F09D475D}" type="presParOf" srcId="{1BA004CA-5051-D248-833A-3DA4751BAC64}" destId="{01C5D250-180A-6542-B9B5-F5D5D1104541}" srcOrd="0" destOrd="0" presId="urn:microsoft.com/office/officeart/2005/8/layout/venn2"/>
    <dgm:cxn modelId="{86495713-BA61-AC44-AF29-2643CDC96130}" type="presParOf" srcId="{1BA004CA-5051-D248-833A-3DA4751BAC64}" destId="{CB048AFA-C518-D74B-94B4-02A926E1B3D9}"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813C38-8B4C-E544-A9C8-AD2E9871FF85}" type="doc">
      <dgm:prSet loTypeId="urn:microsoft.com/office/officeart/2009/3/layout/StepUpProcess" loCatId="" qsTypeId="urn:microsoft.com/office/officeart/2005/8/quickstyle/simple1" qsCatId="simple" csTypeId="urn:microsoft.com/office/officeart/2005/8/colors/colorful2" csCatId="colorful" phldr="1"/>
      <dgm:spPr/>
      <dgm:t>
        <a:bodyPr/>
        <a:lstStyle/>
        <a:p>
          <a:endParaRPr lang="en-US"/>
        </a:p>
      </dgm:t>
    </dgm:pt>
    <dgm:pt modelId="{672F3FBD-0D8B-F244-A9C0-778EA5DF36CD}">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Research</a:t>
          </a:r>
          <a:endPar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8F6628C-EF47-5F4C-8EBF-D5E181D608CC}" type="parTrans" cxnId="{1F3078B0-B132-F14F-855E-9A72B0942C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2C1DC17-6921-B340-A94B-E2F4D4730D30}" type="sibTrans" cxnId="{1F3078B0-B132-F14F-855E-9A72B0942C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C2569F4-88C2-7641-9450-BCCE0CEA7B2B}">
      <dgm:prSet phldrT="[Text]" custT="1"/>
      <dgm:spPr/>
      <dgm:t>
        <a:bodyPr/>
        <a:lstStyle/>
        <a:p>
          <a:pPr rtl="0"/>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SoTA</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D93F135-1409-1D4E-B9B5-171F83B8EE14}" type="parTrans" cxnId="{C7D4FB5B-63B1-DE4A-BBA5-BEAD786F207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D82B431-E9DF-6843-B206-A70B291FF3CF}" type="sibTrans" cxnId="{C7D4FB5B-63B1-DE4A-BBA5-BEAD786F207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EBDB17-C5F7-C449-B6AE-CFA5D758D9C0}">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Prep</a:t>
          </a:r>
        </a:p>
      </dgm:t>
    </dgm:pt>
    <dgm:pt modelId="{3D9004A9-53BA-B848-BB2D-8F479E53F869}" type="parTrans" cxnId="{5DE3CE89-47FC-6F43-8F12-F54CB7DBBA7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382D849-7AD2-A646-90B9-3268629A77FC}" type="sibTrans" cxnId="{5DE3CE89-47FC-6F43-8F12-F54CB7DBBA7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0BBA2D2-A500-BE4C-A634-F0FA6A3726FD}">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acquisition</a:t>
          </a:r>
        </a:p>
      </dgm:t>
    </dgm:pt>
    <dgm:pt modelId="{718DFFA1-14F0-0144-A5E9-126A3D79B96F}" type="parTrans" cxnId="{BC19707B-56D7-BB45-B836-B32C66BD70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456D4E47-CAB1-524F-9814-B7B3D555D335}" type="sibTrans" cxnId="{BC19707B-56D7-BB45-B836-B32C66BD70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1652C3-4146-9D4D-BB04-D958D779944E}">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a:t>
          </a:r>
        </a:p>
      </dgm:t>
    </dgm:pt>
    <dgm:pt modelId="{A7F2B0C5-DA4C-F848-BF42-3420CE747FFB}" type="parTrans" cxnId="{CCD7F264-D74E-C742-A4E8-ED39CE86EB5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E35EA685-49C2-CF47-8149-95FBD67C34C8}" type="sibTrans" cxnId="{CCD7F264-D74E-C742-A4E8-ED39CE86EB5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1815C54-35D3-154F-AFC9-D6526BA7140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Neural arch</a:t>
          </a:r>
        </a:p>
      </dgm:t>
    </dgm:pt>
    <dgm:pt modelId="{139AA83E-BA10-254E-96D2-AC9BFABAFCBD}" type="parTrans" cxnId="{A3C86EC2-7545-FA49-9867-00902E0110A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823020EE-D610-1C4B-8AC7-DB61156141EC}" type="sibTrans" cxnId="{A3C86EC2-7545-FA49-9867-00902E0110A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C6D51BB-BD54-6442-8B29-3798C65847EE}">
      <dgm:prSet phldrT="[Text]" custT="1"/>
      <dgm:spPr/>
      <dgm: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a:t>
          </a:r>
        </a:p>
      </dgm:t>
    </dgm:pt>
    <dgm:pt modelId="{53E909A0-04CF-694B-9CC6-683F22DB7A4F}" type="parTrans" cxnId="{084B6261-8ED3-2144-AD4D-6E76A49075B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F0E3043-77A3-164F-AB07-87E2652CCABD}" type="sibTrans" cxnId="{084B6261-8ED3-2144-AD4D-6E76A49075B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89095EF-CD6F-8D4E-9867-6D93336A422C}">
      <dgm:prSet phldrT="[Text]" custT="1"/>
      <dgm:spPr/>
      <dgm: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a:t>
          </a:r>
        </a:p>
      </dgm:t>
    </dgm:pt>
    <dgm:pt modelId="{1EE917D8-097F-8140-8AF5-AB5DCBFACA60}" type="parTrans" cxnId="{C2AA5933-EBC4-AF4C-BA14-3D5FA87DEFA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C14CA87-AB86-FC4F-91A3-A21E81F8DACE}" type="sibTrans" cxnId="{C2AA5933-EBC4-AF4C-BA14-3D5FA87DEFA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BD6E0EB-68A7-C54B-8B56-389809BDE72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Pre-trained</a:t>
          </a:r>
        </a:p>
      </dgm:t>
    </dgm:pt>
    <dgm:pt modelId="{D3BC0681-A943-8A4C-B894-69F6CE9644A8}" type="parTrans" cxnId="{DE83E33E-52AB-BB45-A94F-C1326386B362}">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C6BE352-F89B-9443-9BDF-8713AAAEA217}" type="sibTrans" cxnId="{DE83E33E-52AB-BB45-A94F-C1326386B362}">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B916F82-E2B5-0D43-91C2-49C3381E01B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Clean</a:t>
          </a:r>
        </a:p>
      </dgm:t>
    </dgm:pt>
    <dgm:pt modelId="{10D1333D-DE9C-7F49-B9C7-98CFCDC38096}" type="parTrans" cxnId="{DB0E70AB-25EE-4C44-BDCD-BB23A83BA78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6D86233-2691-B44E-ADB1-45E21B651257}" type="sibTrans" cxnId="{DB0E70AB-25EE-4C44-BDCD-BB23A83BA78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3D31B10-DD40-B54E-9011-7C2F90B9C10F}">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Augment</a:t>
          </a:r>
        </a:p>
      </dgm:t>
    </dgm:pt>
    <dgm:pt modelId="{49252FAE-100D-694D-9CAD-962160DC3222}" type="parTrans" cxnId="{FE6DFD3E-CE9B-6342-AFA8-871B0FFC594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882A63A-B958-3241-883C-70CE73C2A2DF}" type="sibTrans" cxnId="{FE6DFD3E-CE9B-6342-AFA8-871B0FFC594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C30EB99-4E5A-A643-84C7-9E585E6F7FB6}">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Preprocess</a:t>
          </a:r>
        </a:p>
      </dgm:t>
    </dgm:pt>
    <dgm:pt modelId="{FB22E975-43E5-2A47-8155-E4A2FEECA616}" type="parTrans" cxnId="{0EF068CE-EE5E-DA46-8228-BEB8D45929E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43B516B-2DAD-7B43-9D60-7BB011777C55}" type="sibTrans" cxnId="{0EF068CE-EE5E-DA46-8228-BEB8D45929E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A049747-2C58-7A46-869C-6F8CBE3CE250}">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Loss</a:t>
          </a:r>
        </a:p>
      </dgm:t>
    </dgm:pt>
    <dgm:pt modelId="{5C8616DD-12FB-0045-B0D8-04C93AA229CD}" type="parTrans" cxnId="{E512045C-78BF-954C-B6CE-67915B6A5F5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3439034-B835-9F49-9AC8-5F787EEFC1DB}" type="sibTrans" cxnId="{E512045C-78BF-954C-B6CE-67915B6A5F5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0B41487-AA58-4745-AE15-6D4189FA66B5}">
      <dgm:prSet phldrT="[Text]" custT="1"/>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Hyper parameters tuning</a:t>
          </a:r>
        </a:p>
      </dgm:t>
    </dgm:pt>
    <dgm:pt modelId="{6F79D3ED-3FB5-8F4D-B2C2-653E34BC280F}" type="parTrans" cxnId="{B65A662D-1B72-9E4B-B8AA-14F0DDDBBB6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C37F82E-3ED2-D24E-8F90-FBC27733A830}" type="sibTrans" cxnId="{B65A662D-1B72-9E4B-B8AA-14F0DDDBBB6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410C98E-E41A-844B-ADEC-E96CB339AE60}">
      <dgm:prSet phldrT="[Text]" custT="1"/>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GPUs</a:t>
          </a:r>
        </a:p>
      </dgm:t>
    </dgm:pt>
    <dgm:pt modelId="{FF7F2EA3-B8A8-FF40-B4ED-23B3D668E69F}" type="parTrans" cxnId="{C46D2C74-E79E-7346-AD44-F10138783B1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1B30690-9D0C-DC46-9843-A6E419093A75}" type="sibTrans" cxnId="{C46D2C74-E79E-7346-AD44-F10138783B1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AC764B3-A9D1-A942-9278-F4D713B7F3D0}">
      <dgm:prSet phldrT="[Text]"/>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Endpoint setup</a:t>
          </a:r>
        </a:p>
      </dgm:t>
    </dgm:pt>
    <dgm:pt modelId="{EC3CE5E3-0819-8949-AF10-EDEFB0EF47AA}" type="parTrans" cxnId="{928DB70C-163A-0145-B8C2-551355FD2DA6}">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6DC7178-A6B8-DB49-B591-18FCB3E3F499}" type="sibTrans" cxnId="{928DB70C-163A-0145-B8C2-551355FD2DA6}">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BC91159-C16F-0B4C-BF98-C8D87D9B7C04}">
      <dgm:prSet phldrT="[Text]"/>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Scaling</a:t>
          </a:r>
        </a:p>
      </dgm:t>
    </dgm:pt>
    <dgm:pt modelId="{081D0519-9CD3-7343-8CA1-1E55BB6FD086}" type="parTrans" cxnId="{7A5F595B-3552-CF43-86D1-D81AB1BBE14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9124164A-BADC-F047-8C90-FC54F566DE41}" type="sibTrans" cxnId="{7A5F595B-3552-CF43-86D1-D81AB1BBE14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260C10A-6617-C64E-8905-1846C239DD61}">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Papers</a:t>
          </a:r>
        </a:p>
      </dgm:t>
    </dgm:pt>
    <dgm:pt modelId="{C65615F6-01CF-3C4D-89FF-ABBB19306F63}" type="parTrans" cxnId="{DAB0F367-362A-7349-8F4E-ACC6592BB838}">
      <dgm:prSet/>
      <dgm:spPr/>
      <dgm:t>
        <a:bodyPr/>
        <a:lstStyle/>
        <a:p>
          <a:endParaRPr lang="en-US"/>
        </a:p>
      </dgm:t>
    </dgm:pt>
    <dgm:pt modelId="{B56F255F-E9CE-6E41-A181-9B21EEBFFB66}" type="sibTrans" cxnId="{DAB0F367-362A-7349-8F4E-ACC6592BB838}">
      <dgm:prSet/>
      <dgm:spPr/>
      <dgm:t>
        <a:bodyPr/>
        <a:lstStyle/>
        <a:p>
          <a:endParaRPr lang="en-US"/>
        </a:p>
      </dgm:t>
    </dgm:pt>
    <dgm:pt modelId="{EB1E65A2-AE61-8240-8DB4-7218F24A7321}" type="pres">
      <dgm:prSet presAssocID="{8E813C38-8B4C-E544-A9C8-AD2E9871FF85}" presName="rootnode" presStyleCnt="0">
        <dgm:presLayoutVars>
          <dgm:chMax/>
          <dgm:chPref/>
          <dgm:dir/>
          <dgm:animLvl val="lvl"/>
        </dgm:presLayoutVars>
      </dgm:prSet>
      <dgm:spPr/>
    </dgm:pt>
    <dgm:pt modelId="{96DA3F35-8303-B042-A245-19AC1B5269B8}" type="pres">
      <dgm:prSet presAssocID="{672F3FBD-0D8B-F244-A9C0-778EA5DF36CD}" presName="composite" presStyleCnt="0"/>
      <dgm:spPr/>
    </dgm:pt>
    <dgm:pt modelId="{C2891CCA-06EA-CA40-83CE-9075490A579E}" type="pres">
      <dgm:prSet presAssocID="{672F3FBD-0D8B-F244-A9C0-778EA5DF36CD}" presName="LShape" presStyleLbl="alignNode1" presStyleIdx="0" presStyleCnt="9"/>
      <dgm:spPr/>
    </dgm:pt>
    <dgm:pt modelId="{883C4367-E774-5045-AB21-FEC25452A69F}" type="pres">
      <dgm:prSet presAssocID="{672F3FBD-0D8B-F244-A9C0-778EA5DF36CD}" presName="ParentText" presStyleLbl="revTx" presStyleIdx="0" presStyleCnt="5">
        <dgm:presLayoutVars>
          <dgm:chMax val="0"/>
          <dgm:chPref val="0"/>
          <dgm:bulletEnabled val="1"/>
        </dgm:presLayoutVars>
      </dgm:prSet>
      <dgm:spPr/>
    </dgm:pt>
    <dgm:pt modelId="{07D9A77B-1009-FA4E-ABE1-2972CD93F7B7}" type="pres">
      <dgm:prSet presAssocID="{672F3FBD-0D8B-F244-A9C0-778EA5DF36CD}" presName="Triangle" presStyleLbl="alignNode1" presStyleIdx="1" presStyleCnt="9"/>
      <dgm:spPr/>
    </dgm:pt>
    <dgm:pt modelId="{7DFDB713-DFB7-7445-B918-1EB4ABCC3E69}" type="pres">
      <dgm:prSet presAssocID="{22C1DC17-6921-B340-A94B-E2F4D4730D30}" presName="sibTrans" presStyleCnt="0"/>
      <dgm:spPr/>
    </dgm:pt>
    <dgm:pt modelId="{4326131C-F2B7-5C4D-AD7A-7DA1F6387DB0}" type="pres">
      <dgm:prSet presAssocID="{22C1DC17-6921-B340-A94B-E2F4D4730D30}" presName="space" presStyleCnt="0"/>
      <dgm:spPr/>
    </dgm:pt>
    <dgm:pt modelId="{29D2E041-F5AD-C54D-B5D1-6A00F0B4DF66}" type="pres">
      <dgm:prSet presAssocID="{28EBDB17-C5F7-C449-B6AE-CFA5D758D9C0}" presName="composite" presStyleCnt="0"/>
      <dgm:spPr/>
    </dgm:pt>
    <dgm:pt modelId="{2874CD07-3038-ED4B-B75C-FC3EF2B4E496}" type="pres">
      <dgm:prSet presAssocID="{28EBDB17-C5F7-C449-B6AE-CFA5D758D9C0}" presName="LShape" presStyleLbl="alignNode1" presStyleIdx="2" presStyleCnt="9"/>
      <dgm:spPr/>
    </dgm:pt>
    <dgm:pt modelId="{BD35A4E4-DA59-7742-9FA8-5A0B7EC81D5B}" type="pres">
      <dgm:prSet presAssocID="{28EBDB17-C5F7-C449-B6AE-CFA5D758D9C0}" presName="ParentText" presStyleLbl="revTx" presStyleIdx="1" presStyleCnt="5">
        <dgm:presLayoutVars>
          <dgm:chMax val="0"/>
          <dgm:chPref val="0"/>
          <dgm:bulletEnabled val="1"/>
        </dgm:presLayoutVars>
      </dgm:prSet>
      <dgm:spPr/>
    </dgm:pt>
    <dgm:pt modelId="{7A787047-493D-0C43-BB7E-BA94E1CABE8A}" type="pres">
      <dgm:prSet presAssocID="{28EBDB17-C5F7-C449-B6AE-CFA5D758D9C0}" presName="Triangle" presStyleLbl="alignNode1" presStyleIdx="3" presStyleCnt="9"/>
      <dgm:spPr/>
    </dgm:pt>
    <dgm:pt modelId="{17C4D5DC-A49B-A449-BA13-4B5844634C24}" type="pres">
      <dgm:prSet presAssocID="{2382D849-7AD2-A646-90B9-3268629A77FC}" presName="sibTrans" presStyleCnt="0"/>
      <dgm:spPr/>
    </dgm:pt>
    <dgm:pt modelId="{83F10B53-7FE4-544C-B805-1CBA744C09A5}" type="pres">
      <dgm:prSet presAssocID="{2382D849-7AD2-A646-90B9-3268629A77FC}" presName="space" presStyleCnt="0"/>
      <dgm:spPr/>
    </dgm:pt>
    <dgm:pt modelId="{E98EA865-0EC8-6A41-996D-8A2B83F965F5}" type="pres">
      <dgm:prSet presAssocID="{281652C3-4146-9D4D-BB04-D958D779944E}" presName="composite" presStyleCnt="0"/>
      <dgm:spPr/>
    </dgm:pt>
    <dgm:pt modelId="{7830EBB8-E2C9-6D42-B739-970E057E2BD1}" type="pres">
      <dgm:prSet presAssocID="{281652C3-4146-9D4D-BB04-D958D779944E}" presName="LShape" presStyleLbl="alignNode1" presStyleIdx="4" presStyleCnt="9"/>
      <dgm:spPr/>
    </dgm:pt>
    <dgm:pt modelId="{20D8B3FD-32DF-9547-A5B9-76F3C9EE11E8}" type="pres">
      <dgm:prSet presAssocID="{281652C3-4146-9D4D-BB04-D958D779944E}" presName="ParentText" presStyleLbl="revTx" presStyleIdx="2" presStyleCnt="5">
        <dgm:presLayoutVars>
          <dgm:chMax val="0"/>
          <dgm:chPref val="0"/>
          <dgm:bulletEnabled val="1"/>
        </dgm:presLayoutVars>
      </dgm:prSet>
      <dgm:spPr/>
    </dgm:pt>
    <dgm:pt modelId="{4842CE7C-3FB5-B94B-B840-C210477D4F5A}" type="pres">
      <dgm:prSet presAssocID="{281652C3-4146-9D4D-BB04-D958D779944E}" presName="Triangle" presStyleLbl="alignNode1" presStyleIdx="5" presStyleCnt="9"/>
      <dgm:spPr/>
    </dgm:pt>
    <dgm:pt modelId="{E480110B-BB58-FD4C-AF46-2889AF2C03EC}" type="pres">
      <dgm:prSet presAssocID="{E35EA685-49C2-CF47-8149-95FBD67C34C8}" presName="sibTrans" presStyleCnt="0"/>
      <dgm:spPr/>
    </dgm:pt>
    <dgm:pt modelId="{50044445-577B-1641-AFCD-D4AC09EC7135}" type="pres">
      <dgm:prSet presAssocID="{E35EA685-49C2-CF47-8149-95FBD67C34C8}" presName="space" presStyleCnt="0"/>
      <dgm:spPr/>
    </dgm:pt>
    <dgm:pt modelId="{8DE519FF-B7C9-7841-A573-51BFD15D29B7}" type="pres">
      <dgm:prSet presAssocID="{1C6D51BB-BD54-6442-8B29-3798C65847EE}" presName="composite" presStyleCnt="0"/>
      <dgm:spPr/>
    </dgm:pt>
    <dgm:pt modelId="{D528E142-8D52-D54F-89FA-2B16F372371F}" type="pres">
      <dgm:prSet presAssocID="{1C6D51BB-BD54-6442-8B29-3798C65847EE}" presName="LShape" presStyleLbl="alignNode1" presStyleIdx="6" presStyleCnt="9"/>
      <dgm:spPr/>
    </dgm:pt>
    <dgm:pt modelId="{7F484D46-23DF-AA4C-A5E6-A34D02009EB7}" type="pres">
      <dgm:prSet presAssocID="{1C6D51BB-BD54-6442-8B29-3798C65847EE}" presName="ParentText" presStyleLbl="revTx" presStyleIdx="3" presStyleCnt="5">
        <dgm:presLayoutVars>
          <dgm:chMax val="0"/>
          <dgm:chPref val="0"/>
          <dgm:bulletEnabled val="1"/>
        </dgm:presLayoutVars>
      </dgm:prSet>
      <dgm:spPr/>
    </dgm:pt>
    <dgm:pt modelId="{0117440D-EB0A-6B4E-8435-B61DF535A1A7}" type="pres">
      <dgm:prSet presAssocID="{1C6D51BB-BD54-6442-8B29-3798C65847EE}" presName="Triangle" presStyleLbl="alignNode1" presStyleIdx="7" presStyleCnt="9"/>
      <dgm:spPr/>
    </dgm:pt>
    <dgm:pt modelId="{D029F1C5-FF46-0445-8E18-07A46F897D79}" type="pres">
      <dgm:prSet presAssocID="{1F0E3043-77A3-164F-AB07-87E2652CCABD}" presName="sibTrans" presStyleCnt="0"/>
      <dgm:spPr/>
    </dgm:pt>
    <dgm:pt modelId="{705D5A2A-2248-6746-84F4-C37307F2AFDE}" type="pres">
      <dgm:prSet presAssocID="{1F0E3043-77A3-164F-AB07-87E2652CCABD}" presName="space" presStyleCnt="0"/>
      <dgm:spPr/>
    </dgm:pt>
    <dgm:pt modelId="{41599880-0A1F-2F45-9A27-E381DB844333}" type="pres">
      <dgm:prSet presAssocID="{D89095EF-CD6F-8D4E-9867-6D93336A422C}" presName="composite" presStyleCnt="0"/>
      <dgm:spPr/>
    </dgm:pt>
    <dgm:pt modelId="{3A4A332E-4D36-1D4D-B9A9-47DE9DA4D496}" type="pres">
      <dgm:prSet presAssocID="{D89095EF-CD6F-8D4E-9867-6D93336A422C}" presName="LShape" presStyleLbl="alignNode1" presStyleIdx="8" presStyleCnt="9"/>
      <dgm:spPr/>
    </dgm:pt>
    <dgm:pt modelId="{67FD55B1-B662-7249-B7F1-2425DDFE58FA}" type="pres">
      <dgm:prSet presAssocID="{D89095EF-CD6F-8D4E-9867-6D93336A422C}" presName="ParentText" presStyleLbl="revTx" presStyleIdx="4" presStyleCnt="5">
        <dgm:presLayoutVars>
          <dgm:chMax val="0"/>
          <dgm:chPref val="0"/>
          <dgm:bulletEnabled val="1"/>
        </dgm:presLayoutVars>
      </dgm:prSet>
      <dgm:spPr/>
    </dgm:pt>
  </dgm:ptLst>
  <dgm:cxnLst>
    <dgm:cxn modelId="{DF81DC01-2FAA-704F-B4E1-B2BFB62622E5}" type="presOf" srcId="{AC30EB99-4E5A-A643-84C7-9E585E6F7FB6}" destId="{BD35A4E4-DA59-7742-9FA8-5A0B7EC81D5B}" srcOrd="0" destOrd="4" presId="urn:microsoft.com/office/officeart/2009/3/layout/StepUpProcess"/>
    <dgm:cxn modelId="{928DB70C-163A-0145-B8C2-551355FD2DA6}" srcId="{D89095EF-CD6F-8D4E-9867-6D93336A422C}" destId="{0AC764B3-A9D1-A942-9278-F4D713B7F3D0}" srcOrd="0" destOrd="0" parTransId="{EC3CE5E3-0819-8949-AF10-EDEFB0EF47AA}" sibTransId="{76DC7178-A6B8-DB49-B591-18FCB3E3F499}"/>
    <dgm:cxn modelId="{A0F98116-68AE-CB4E-A739-5A20D317277F}" type="presOf" srcId="{CA049747-2C58-7A46-869C-6F8CBE3CE250}" destId="{20D8B3FD-32DF-9547-A5B9-76F3C9EE11E8}" srcOrd="0" destOrd="2" presId="urn:microsoft.com/office/officeart/2009/3/layout/StepUpProcess"/>
    <dgm:cxn modelId="{BACBE018-7BAF-3347-91DE-9736024162C4}" type="presOf" srcId="{672F3FBD-0D8B-F244-A9C0-778EA5DF36CD}" destId="{883C4367-E774-5045-AB21-FEC25452A69F}" srcOrd="0" destOrd="0" presId="urn:microsoft.com/office/officeart/2009/3/layout/StepUpProcess"/>
    <dgm:cxn modelId="{B65A662D-1B72-9E4B-B8AA-14F0DDDBBB69}" srcId="{1C6D51BB-BD54-6442-8B29-3798C65847EE}" destId="{B0B41487-AA58-4745-AE15-6D4189FA66B5}" srcOrd="0" destOrd="0" parTransId="{6F79D3ED-3FB5-8F4D-B2C2-653E34BC280F}" sibTransId="{BC37F82E-3ED2-D24E-8F90-FBC27733A830}"/>
    <dgm:cxn modelId="{EB550E2E-9E39-F64B-8F92-F0F5C09F1781}" type="presOf" srcId="{B0B41487-AA58-4745-AE15-6D4189FA66B5}" destId="{7F484D46-23DF-AA4C-A5E6-A34D02009EB7}" srcOrd="0" destOrd="1" presId="urn:microsoft.com/office/officeart/2009/3/layout/StepUpProcess"/>
    <dgm:cxn modelId="{A8333B32-F27D-494E-895F-37B36C566555}" type="presOf" srcId="{D0BBA2D2-A500-BE4C-A634-F0FA6A3726FD}" destId="{BD35A4E4-DA59-7742-9FA8-5A0B7EC81D5B}" srcOrd="0" destOrd="1" presId="urn:microsoft.com/office/officeart/2009/3/layout/StepUpProcess"/>
    <dgm:cxn modelId="{C2AA5933-EBC4-AF4C-BA14-3D5FA87DEFAF}" srcId="{8E813C38-8B4C-E544-A9C8-AD2E9871FF85}" destId="{D89095EF-CD6F-8D4E-9867-6D93336A422C}" srcOrd="4" destOrd="0" parTransId="{1EE917D8-097F-8140-8AF5-AB5DCBFACA60}" sibTransId="{1C14CA87-AB86-FC4F-91A3-A21E81F8DACE}"/>
    <dgm:cxn modelId="{23BD4C3C-B490-5545-8BCA-9F1A78248165}" type="presOf" srcId="{8E813C38-8B4C-E544-A9C8-AD2E9871FF85}" destId="{EB1E65A2-AE61-8240-8DB4-7218F24A7321}" srcOrd="0" destOrd="0" presId="urn:microsoft.com/office/officeart/2009/3/layout/StepUpProcess"/>
    <dgm:cxn modelId="{DE83E33E-52AB-BB45-A94F-C1326386B362}" srcId="{672F3FBD-0D8B-F244-A9C0-778EA5DF36CD}" destId="{FBD6E0EB-68A7-C54B-8B56-389809BDE725}" srcOrd="2" destOrd="0" parTransId="{D3BC0681-A943-8A4C-B894-69F6CE9644A8}" sibTransId="{CC6BE352-F89B-9443-9BDF-8713AAAEA217}"/>
    <dgm:cxn modelId="{FE6DFD3E-CE9B-6342-AFA8-871B0FFC5949}" srcId="{28EBDB17-C5F7-C449-B6AE-CFA5D758D9C0}" destId="{33D31B10-DD40-B54E-9011-7C2F90B9C10F}" srcOrd="2" destOrd="0" parTransId="{49252FAE-100D-694D-9CAD-962160DC3222}" sibTransId="{F882A63A-B958-3241-883C-70CE73C2A2DF}"/>
    <dgm:cxn modelId="{7A5F595B-3552-CF43-86D1-D81AB1BBE14C}" srcId="{D89095EF-CD6F-8D4E-9867-6D93336A422C}" destId="{6BC91159-C16F-0B4C-BF98-C8D87D9B7C04}" srcOrd="1" destOrd="0" parTransId="{081D0519-9CD3-7343-8CA1-1E55BB6FD086}" sibTransId="{9124164A-BADC-F047-8C90-FC54F566DE41}"/>
    <dgm:cxn modelId="{2C2C7B5B-F9FD-B24F-81BC-14EA0F02BBE5}" type="presOf" srcId="{33D31B10-DD40-B54E-9011-7C2F90B9C10F}" destId="{BD35A4E4-DA59-7742-9FA8-5A0B7EC81D5B}" srcOrd="0" destOrd="3" presId="urn:microsoft.com/office/officeart/2009/3/layout/StepUpProcess"/>
    <dgm:cxn modelId="{C7D4FB5B-63B1-DE4A-BBA5-BEAD786F2074}" srcId="{672F3FBD-0D8B-F244-A9C0-778EA5DF36CD}" destId="{CC2569F4-88C2-7641-9450-BCCE0CEA7B2B}" srcOrd="1" destOrd="0" parTransId="{8D93F135-1409-1D4E-B9B5-171F83B8EE14}" sibTransId="{3D82B431-E9DF-6843-B206-A70B291FF3CF}"/>
    <dgm:cxn modelId="{E512045C-78BF-954C-B6CE-67915B6A5F5A}" srcId="{281652C3-4146-9D4D-BB04-D958D779944E}" destId="{CA049747-2C58-7A46-869C-6F8CBE3CE250}" srcOrd="1" destOrd="0" parTransId="{5C8616DD-12FB-0045-B0D8-04C93AA229CD}" sibTransId="{B3439034-B835-9F49-9AC8-5F787EEFC1DB}"/>
    <dgm:cxn modelId="{084B6261-8ED3-2144-AD4D-6E76A49075B0}" srcId="{8E813C38-8B4C-E544-A9C8-AD2E9871FF85}" destId="{1C6D51BB-BD54-6442-8B29-3798C65847EE}" srcOrd="3" destOrd="0" parTransId="{53E909A0-04CF-694B-9CC6-683F22DB7A4F}" sibTransId="{1F0E3043-77A3-164F-AB07-87E2652CCABD}"/>
    <dgm:cxn modelId="{CCD7F264-D74E-C742-A4E8-ED39CE86EB5D}" srcId="{8E813C38-8B4C-E544-A9C8-AD2E9871FF85}" destId="{281652C3-4146-9D4D-BB04-D958D779944E}" srcOrd="2" destOrd="0" parTransId="{A7F2B0C5-DA4C-F848-BF42-3420CE747FFB}" sibTransId="{E35EA685-49C2-CF47-8149-95FBD67C34C8}"/>
    <dgm:cxn modelId="{DAB0F367-362A-7349-8F4E-ACC6592BB838}" srcId="{672F3FBD-0D8B-F244-A9C0-778EA5DF36CD}" destId="{7260C10A-6617-C64E-8905-1846C239DD61}" srcOrd="0" destOrd="0" parTransId="{C65615F6-01CF-3C4D-89FF-ABBB19306F63}" sibTransId="{B56F255F-E9CE-6E41-A181-9B21EEBFFB66}"/>
    <dgm:cxn modelId="{09F6EE6A-269E-DC4C-A5AE-8310A538CA39}" type="presOf" srcId="{C410C98E-E41A-844B-ADEC-E96CB339AE60}" destId="{7F484D46-23DF-AA4C-A5E6-A34D02009EB7}" srcOrd="0" destOrd="2" presId="urn:microsoft.com/office/officeart/2009/3/layout/StepUpProcess"/>
    <dgm:cxn modelId="{CE65106C-5BC1-844C-8E02-C9B9AAFB9F47}" type="presOf" srcId="{0AC764B3-A9D1-A942-9278-F4D713B7F3D0}" destId="{67FD55B1-B662-7249-B7F1-2425DDFE58FA}" srcOrd="0" destOrd="1" presId="urn:microsoft.com/office/officeart/2009/3/layout/StepUpProcess"/>
    <dgm:cxn modelId="{91E6E673-0AE8-0A4C-BD38-13B1C28826BD}" type="presOf" srcId="{281652C3-4146-9D4D-BB04-D958D779944E}" destId="{20D8B3FD-32DF-9547-A5B9-76F3C9EE11E8}" srcOrd="0" destOrd="0" presId="urn:microsoft.com/office/officeart/2009/3/layout/StepUpProcess"/>
    <dgm:cxn modelId="{C46D2C74-E79E-7346-AD44-F10138783B1D}" srcId="{1C6D51BB-BD54-6442-8B29-3798C65847EE}" destId="{C410C98E-E41A-844B-ADEC-E96CB339AE60}" srcOrd="1" destOrd="0" parTransId="{FF7F2EA3-B8A8-FF40-B4ED-23B3D668E69F}" sibTransId="{01B30690-9D0C-DC46-9843-A6E419093A75}"/>
    <dgm:cxn modelId="{BC19707B-56D7-BB45-B836-B32C66BD70B9}" srcId="{28EBDB17-C5F7-C449-B6AE-CFA5D758D9C0}" destId="{D0BBA2D2-A500-BE4C-A634-F0FA6A3726FD}" srcOrd="0" destOrd="0" parTransId="{718DFFA1-14F0-0144-A5E9-126A3D79B96F}" sibTransId="{456D4E47-CAB1-524F-9814-B7B3D555D335}"/>
    <dgm:cxn modelId="{5DE3CE89-47FC-6F43-8F12-F54CB7DBBA7F}" srcId="{8E813C38-8B4C-E544-A9C8-AD2E9871FF85}" destId="{28EBDB17-C5F7-C449-B6AE-CFA5D758D9C0}" srcOrd="1" destOrd="0" parTransId="{3D9004A9-53BA-B848-BB2D-8F479E53F869}" sibTransId="{2382D849-7AD2-A646-90B9-3268629A77FC}"/>
    <dgm:cxn modelId="{40A6A1A6-A194-F549-9048-850CB8A573E2}" type="presOf" srcId="{D89095EF-CD6F-8D4E-9867-6D93336A422C}" destId="{67FD55B1-B662-7249-B7F1-2425DDFE58FA}" srcOrd="0" destOrd="0" presId="urn:microsoft.com/office/officeart/2009/3/layout/StepUpProcess"/>
    <dgm:cxn modelId="{DB0E70AB-25EE-4C44-BDCD-BB23A83BA780}" srcId="{28EBDB17-C5F7-C449-B6AE-CFA5D758D9C0}" destId="{5B916F82-E2B5-0D43-91C2-49C3381E01B5}" srcOrd="1" destOrd="0" parTransId="{10D1333D-DE9C-7F49-B9C7-98CFCDC38096}" sibTransId="{D6D86233-2691-B44E-ADB1-45E21B651257}"/>
    <dgm:cxn modelId="{1F3078B0-B132-F14F-855E-9A72B0942C54}" srcId="{8E813C38-8B4C-E544-A9C8-AD2E9871FF85}" destId="{672F3FBD-0D8B-F244-A9C0-778EA5DF36CD}" srcOrd="0" destOrd="0" parTransId="{A8F6628C-EF47-5F4C-8EBF-D5E181D608CC}" sibTransId="{22C1DC17-6921-B340-A94B-E2F4D4730D30}"/>
    <dgm:cxn modelId="{CFCC5FBA-1A8F-7648-B963-BECD99F5B738}" type="presOf" srcId="{11815C54-35D3-154F-AFC9-D6526BA71405}" destId="{20D8B3FD-32DF-9547-A5B9-76F3C9EE11E8}" srcOrd="0" destOrd="1" presId="urn:microsoft.com/office/officeart/2009/3/layout/StepUpProcess"/>
    <dgm:cxn modelId="{A3C86EC2-7545-FA49-9867-00902E0110A7}" srcId="{281652C3-4146-9D4D-BB04-D958D779944E}" destId="{11815C54-35D3-154F-AFC9-D6526BA71405}" srcOrd="0" destOrd="0" parTransId="{139AA83E-BA10-254E-96D2-AC9BFABAFCBD}" sibTransId="{823020EE-D610-1C4B-8AC7-DB61156141EC}"/>
    <dgm:cxn modelId="{0EF068CE-EE5E-DA46-8228-BEB8D45929EA}" srcId="{28EBDB17-C5F7-C449-B6AE-CFA5D758D9C0}" destId="{AC30EB99-4E5A-A643-84C7-9E585E6F7FB6}" srcOrd="3" destOrd="0" parTransId="{FB22E975-43E5-2A47-8155-E4A2FEECA616}" sibTransId="{C43B516B-2DAD-7B43-9D60-7BB011777C55}"/>
    <dgm:cxn modelId="{97D78EE2-E6AC-254C-AA88-724229273B07}" type="presOf" srcId="{1C6D51BB-BD54-6442-8B29-3798C65847EE}" destId="{7F484D46-23DF-AA4C-A5E6-A34D02009EB7}" srcOrd="0" destOrd="0" presId="urn:microsoft.com/office/officeart/2009/3/layout/StepUpProcess"/>
    <dgm:cxn modelId="{1523BFE5-02AE-D849-A4AC-F3716D331558}" type="presOf" srcId="{5B916F82-E2B5-0D43-91C2-49C3381E01B5}" destId="{BD35A4E4-DA59-7742-9FA8-5A0B7EC81D5B}" srcOrd="0" destOrd="2" presId="urn:microsoft.com/office/officeart/2009/3/layout/StepUpProcess"/>
    <dgm:cxn modelId="{3AFA91E8-8BEE-354F-94D2-A5FB46475ACA}" type="presOf" srcId="{7260C10A-6617-C64E-8905-1846C239DD61}" destId="{883C4367-E774-5045-AB21-FEC25452A69F}" srcOrd="0" destOrd="1" presId="urn:microsoft.com/office/officeart/2009/3/layout/StepUpProcess"/>
    <dgm:cxn modelId="{0FF8E8E9-5EFA-DF49-80BC-0B1EB94EA36E}" type="presOf" srcId="{FBD6E0EB-68A7-C54B-8B56-389809BDE725}" destId="{883C4367-E774-5045-AB21-FEC25452A69F}" srcOrd="0" destOrd="3" presId="urn:microsoft.com/office/officeart/2009/3/layout/StepUpProcess"/>
    <dgm:cxn modelId="{D28CF2EA-99C9-ED43-86A3-DF2194D98A9F}" type="presOf" srcId="{28EBDB17-C5F7-C449-B6AE-CFA5D758D9C0}" destId="{BD35A4E4-DA59-7742-9FA8-5A0B7EC81D5B}" srcOrd="0" destOrd="0" presId="urn:microsoft.com/office/officeart/2009/3/layout/StepUpProcess"/>
    <dgm:cxn modelId="{4DB32CEF-C5D1-B448-BFE1-BC721AA42151}" type="presOf" srcId="{CC2569F4-88C2-7641-9450-BCCE0CEA7B2B}" destId="{883C4367-E774-5045-AB21-FEC25452A69F}" srcOrd="0" destOrd="2" presId="urn:microsoft.com/office/officeart/2009/3/layout/StepUpProcess"/>
    <dgm:cxn modelId="{DACCD0FB-8D33-064E-9E03-00BBE1890DEA}" type="presOf" srcId="{6BC91159-C16F-0B4C-BF98-C8D87D9B7C04}" destId="{67FD55B1-B662-7249-B7F1-2425DDFE58FA}" srcOrd="0" destOrd="2" presId="urn:microsoft.com/office/officeart/2009/3/layout/StepUpProcess"/>
    <dgm:cxn modelId="{67243E78-9FDE-5746-A22A-0593C2C22AC8}" type="presParOf" srcId="{EB1E65A2-AE61-8240-8DB4-7218F24A7321}" destId="{96DA3F35-8303-B042-A245-19AC1B5269B8}" srcOrd="0" destOrd="0" presId="urn:microsoft.com/office/officeart/2009/3/layout/StepUpProcess"/>
    <dgm:cxn modelId="{157BE568-D182-9643-8F6E-EF48809638E3}" type="presParOf" srcId="{96DA3F35-8303-B042-A245-19AC1B5269B8}" destId="{C2891CCA-06EA-CA40-83CE-9075490A579E}" srcOrd="0" destOrd="0" presId="urn:microsoft.com/office/officeart/2009/3/layout/StepUpProcess"/>
    <dgm:cxn modelId="{F3567DA9-11C1-9E4B-8DBB-4C9B6C446CAE}" type="presParOf" srcId="{96DA3F35-8303-B042-A245-19AC1B5269B8}" destId="{883C4367-E774-5045-AB21-FEC25452A69F}" srcOrd="1" destOrd="0" presId="urn:microsoft.com/office/officeart/2009/3/layout/StepUpProcess"/>
    <dgm:cxn modelId="{7CE8B23E-6510-1D48-85BD-A32F8F9F0F54}" type="presParOf" srcId="{96DA3F35-8303-B042-A245-19AC1B5269B8}" destId="{07D9A77B-1009-FA4E-ABE1-2972CD93F7B7}" srcOrd="2" destOrd="0" presId="urn:microsoft.com/office/officeart/2009/3/layout/StepUpProcess"/>
    <dgm:cxn modelId="{F766A05F-262E-614D-99FE-F39B8B2B530A}" type="presParOf" srcId="{EB1E65A2-AE61-8240-8DB4-7218F24A7321}" destId="{7DFDB713-DFB7-7445-B918-1EB4ABCC3E69}" srcOrd="1" destOrd="0" presId="urn:microsoft.com/office/officeart/2009/3/layout/StepUpProcess"/>
    <dgm:cxn modelId="{15C77ED3-DA52-804F-B42D-0BA82FF20CEE}" type="presParOf" srcId="{7DFDB713-DFB7-7445-B918-1EB4ABCC3E69}" destId="{4326131C-F2B7-5C4D-AD7A-7DA1F6387DB0}" srcOrd="0" destOrd="0" presId="urn:microsoft.com/office/officeart/2009/3/layout/StepUpProcess"/>
    <dgm:cxn modelId="{52E2E932-9FAB-6147-BE20-B5931E96F2AF}" type="presParOf" srcId="{EB1E65A2-AE61-8240-8DB4-7218F24A7321}" destId="{29D2E041-F5AD-C54D-B5D1-6A00F0B4DF66}" srcOrd="2" destOrd="0" presId="urn:microsoft.com/office/officeart/2009/3/layout/StepUpProcess"/>
    <dgm:cxn modelId="{173D288D-C388-A54C-AEA3-4D02C31B0395}" type="presParOf" srcId="{29D2E041-F5AD-C54D-B5D1-6A00F0B4DF66}" destId="{2874CD07-3038-ED4B-B75C-FC3EF2B4E496}" srcOrd="0" destOrd="0" presId="urn:microsoft.com/office/officeart/2009/3/layout/StepUpProcess"/>
    <dgm:cxn modelId="{53AB818E-DA76-6E44-919B-993CD8C89F5A}" type="presParOf" srcId="{29D2E041-F5AD-C54D-B5D1-6A00F0B4DF66}" destId="{BD35A4E4-DA59-7742-9FA8-5A0B7EC81D5B}" srcOrd="1" destOrd="0" presId="urn:microsoft.com/office/officeart/2009/3/layout/StepUpProcess"/>
    <dgm:cxn modelId="{1CBCEBBE-A7B4-B344-90DD-0EF960B04608}" type="presParOf" srcId="{29D2E041-F5AD-C54D-B5D1-6A00F0B4DF66}" destId="{7A787047-493D-0C43-BB7E-BA94E1CABE8A}" srcOrd="2" destOrd="0" presId="urn:microsoft.com/office/officeart/2009/3/layout/StepUpProcess"/>
    <dgm:cxn modelId="{C7C86CAD-A46D-C94C-BE76-95D06FA639BA}" type="presParOf" srcId="{EB1E65A2-AE61-8240-8DB4-7218F24A7321}" destId="{17C4D5DC-A49B-A449-BA13-4B5844634C24}" srcOrd="3" destOrd="0" presId="urn:microsoft.com/office/officeart/2009/3/layout/StepUpProcess"/>
    <dgm:cxn modelId="{EBF575F9-B988-884A-B414-06D11AC30DFA}" type="presParOf" srcId="{17C4D5DC-A49B-A449-BA13-4B5844634C24}" destId="{83F10B53-7FE4-544C-B805-1CBA744C09A5}" srcOrd="0" destOrd="0" presId="urn:microsoft.com/office/officeart/2009/3/layout/StepUpProcess"/>
    <dgm:cxn modelId="{70900CA3-ECB8-5C4E-8BAF-63829A09CA62}" type="presParOf" srcId="{EB1E65A2-AE61-8240-8DB4-7218F24A7321}" destId="{E98EA865-0EC8-6A41-996D-8A2B83F965F5}" srcOrd="4" destOrd="0" presId="urn:microsoft.com/office/officeart/2009/3/layout/StepUpProcess"/>
    <dgm:cxn modelId="{66915D1B-2BE4-BB40-9723-ED68AC76DB8F}" type="presParOf" srcId="{E98EA865-0EC8-6A41-996D-8A2B83F965F5}" destId="{7830EBB8-E2C9-6D42-B739-970E057E2BD1}" srcOrd="0" destOrd="0" presId="urn:microsoft.com/office/officeart/2009/3/layout/StepUpProcess"/>
    <dgm:cxn modelId="{89D568CD-A5C6-674C-93C1-949C783CA50D}" type="presParOf" srcId="{E98EA865-0EC8-6A41-996D-8A2B83F965F5}" destId="{20D8B3FD-32DF-9547-A5B9-76F3C9EE11E8}" srcOrd="1" destOrd="0" presId="urn:microsoft.com/office/officeart/2009/3/layout/StepUpProcess"/>
    <dgm:cxn modelId="{F5C1984D-4470-AD43-8020-C4A455A8E769}" type="presParOf" srcId="{E98EA865-0EC8-6A41-996D-8A2B83F965F5}" destId="{4842CE7C-3FB5-B94B-B840-C210477D4F5A}" srcOrd="2" destOrd="0" presId="urn:microsoft.com/office/officeart/2009/3/layout/StepUpProcess"/>
    <dgm:cxn modelId="{BE198101-9E21-1941-AD37-905F336AB946}" type="presParOf" srcId="{EB1E65A2-AE61-8240-8DB4-7218F24A7321}" destId="{E480110B-BB58-FD4C-AF46-2889AF2C03EC}" srcOrd="5" destOrd="0" presId="urn:microsoft.com/office/officeart/2009/3/layout/StepUpProcess"/>
    <dgm:cxn modelId="{768CDC36-A179-5341-8FCD-A9AE9A59FB1B}" type="presParOf" srcId="{E480110B-BB58-FD4C-AF46-2889AF2C03EC}" destId="{50044445-577B-1641-AFCD-D4AC09EC7135}" srcOrd="0" destOrd="0" presId="urn:microsoft.com/office/officeart/2009/3/layout/StepUpProcess"/>
    <dgm:cxn modelId="{4FE877B0-E268-974B-98C0-0E98C6D1D9C6}" type="presParOf" srcId="{EB1E65A2-AE61-8240-8DB4-7218F24A7321}" destId="{8DE519FF-B7C9-7841-A573-51BFD15D29B7}" srcOrd="6" destOrd="0" presId="urn:microsoft.com/office/officeart/2009/3/layout/StepUpProcess"/>
    <dgm:cxn modelId="{68790FB3-A1D7-4943-AB95-E43C88AB1BFF}" type="presParOf" srcId="{8DE519FF-B7C9-7841-A573-51BFD15D29B7}" destId="{D528E142-8D52-D54F-89FA-2B16F372371F}" srcOrd="0" destOrd="0" presId="urn:microsoft.com/office/officeart/2009/3/layout/StepUpProcess"/>
    <dgm:cxn modelId="{B72C2B36-3415-994E-9E49-DCF2C961B405}" type="presParOf" srcId="{8DE519FF-B7C9-7841-A573-51BFD15D29B7}" destId="{7F484D46-23DF-AA4C-A5E6-A34D02009EB7}" srcOrd="1" destOrd="0" presId="urn:microsoft.com/office/officeart/2009/3/layout/StepUpProcess"/>
    <dgm:cxn modelId="{55422A29-3FD1-AD4E-8394-831065B0D022}" type="presParOf" srcId="{8DE519FF-B7C9-7841-A573-51BFD15D29B7}" destId="{0117440D-EB0A-6B4E-8435-B61DF535A1A7}" srcOrd="2" destOrd="0" presId="urn:microsoft.com/office/officeart/2009/3/layout/StepUpProcess"/>
    <dgm:cxn modelId="{65F9ED4B-7219-AB44-9F1B-F0625650DE20}" type="presParOf" srcId="{EB1E65A2-AE61-8240-8DB4-7218F24A7321}" destId="{D029F1C5-FF46-0445-8E18-07A46F897D79}" srcOrd="7" destOrd="0" presId="urn:microsoft.com/office/officeart/2009/3/layout/StepUpProcess"/>
    <dgm:cxn modelId="{D7D15195-CCF4-EE4E-B770-EA49A2379AC1}" type="presParOf" srcId="{D029F1C5-FF46-0445-8E18-07A46F897D79}" destId="{705D5A2A-2248-6746-84F4-C37307F2AFDE}" srcOrd="0" destOrd="0" presId="urn:microsoft.com/office/officeart/2009/3/layout/StepUpProcess"/>
    <dgm:cxn modelId="{A1BFAFB1-7F2B-F54E-A02A-1B413115321E}" type="presParOf" srcId="{EB1E65A2-AE61-8240-8DB4-7218F24A7321}" destId="{41599880-0A1F-2F45-9A27-E381DB844333}" srcOrd="8" destOrd="0" presId="urn:microsoft.com/office/officeart/2009/3/layout/StepUpProcess"/>
    <dgm:cxn modelId="{3EEF9A18-A09B-AD4F-B761-93DA4C6E82FD}" type="presParOf" srcId="{41599880-0A1F-2F45-9A27-E381DB844333}" destId="{3A4A332E-4D36-1D4D-B9A9-47DE9DA4D496}" srcOrd="0" destOrd="0" presId="urn:microsoft.com/office/officeart/2009/3/layout/StepUpProcess"/>
    <dgm:cxn modelId="{208A683C-EE6C-2F4E-9176-BB5B9819E341}" type="presParOf" srcId="{41599880-0A1F-2F45-9A27-E381DB844333}" destId="{67FD55B1-B662-7249-B7F1-2425DDFE58FA}"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CE8EDD-F4A5-7943-8A80-BA34EF7109DE}" type="doc">
      <dgm:prSet loTypeId="urn:microsoft.com/office/officeart/2005/8/layout/vList5" loCatId="" qsTypeId="urn:microsoft.com/office/officeart/2005/8/quickstyle/simple1" qsCatId="simple" csTypeId="urn:microsoft.com/office/officeart/2005/8/colors/accent3_2" csCatId="accent3" phldr="1"/>
      <dgm:spPr/>
      <dgm:t>
        <a:bodyPr/>
        <a:lstStyle/>
        <a:p>
          <a:endParaRPr lang="en-US"/>
        </a:p>
      </dgm:t>
    </dgm:pt>
    <dgm:pt modelId="{425E84F5-459E-8249-993A-98804CF8C014}">
      <dgm:prSet phldrT="[Text]" custT="1"/>
      <dgm:spPr/>
      <dgm:t>
        <a:bodyPr/>
        <a:lstStyle/>
        <a:p>
          <a:pPr rtl="0"/>
          <a:r>
            <a:rPr lang="en-US" sz="2400" dirty="0">
              <a:latin typeface="Amazon Ember" panose="020B0603020204020204" pitchFamily="34" charset="0"/>
              <a:ea typeface="Amazon Ember" panose="020B0603020204020204" pitchFamily="34" charset="0"/>
              <a:cs typeface="Amazon Ember" panose="020B0603020204020204" pitchFamily="34" charset="0"/>
            </a:rPr>
            <a:t>Ease of Use</a:t>
          </a:r>
        </a:p>
      </dgm:t>
    </dgm:pt>
    <dgm:pt modelId="{F5721963-5710-3545-B22A-43679531BA6B}" type="parTrans" cxnId="{14B5FAD6-C4A8-A041-814A-58E7EA6FE91B}">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41B5BD7-E5C4-6345-8958-2CAF59DAEA23}" type="sibTrans" cxnId="{14B5FAD6-C4A8-A041-814A-58E7EA6FE91B}">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4C74172-CC16-F647-AD42-E1DF1C64C5CC}">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Imperative, Symbolic and Dynamic APIs</a:t>
          </a:r>
        </a:p>
      </dgm:t>
    </dgm:pt>
    <dgm:pt modelId="{A0716E6B-8D2C-9D4F-AB06-53C41DA6B4CA}" type="parTrans" cxnId="{72322C47-11EA-5D49-8E2E-95FB06B08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FCCE27E-5B61-DD4A-B6BD-6B5819D08467}" type="sibTrans" cxnId="{72322C47-11EA-5D49-8E2E-95FB06B08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8B55D6C-B612-3C42-8C01-0BED23DA5909}">
      <dgm:prSet phldrT="[Text]" custT="1"/>
      <dgm:spPr/>
      <dgm:t>
        <a:bodyPr/>
        <a:lstStyle/>
        <a:p>
          <a:pPr rtl="0"/>
          <a:r>
            <a:rPr lang="en-US" sz="2400" dirty="0">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2F2B109F-9B0D-AE4F-9868-F154959049D2}" type="parTrans" cxnId="{B7E1FF65-DD30-3C4E-9E0A-42A5518D7D3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531C9FF-104B-1F40-8FBF-0AEE39F16B3F}" type="sibTrans" cxnId="{B7E1FF65-DD30-3C4E-9E0A-42A5518D7D3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196635E-B568-DA41-A292-8F0F57F2F8CB}">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Optimized for CPU, GPU, ARM (and more)</a:t>
          </a:r>
        </a:p>
      </dgm:t>
    </dgm:pt>
    <dgm:pt modelId="{A94A8E6F-6679-EE4D-901C-88D6FD6FFFE7}" type="parTrans" cxnId="{3A45AFD2-A45B-EC4D-8261-632408279C8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EF371E67-56EF-2948-BDF7-2D643D41B297}" type="sibTrans" cxnId="{3A45AFD2-A45B-EC4D-8261-632408279C8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ECE4BCC-4440-974C-B850-3E7A375DFA31}">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APIs in Python, Scala, C, C++, R (and more)</a:t>
          </a:r>
        </a:p>
      </dgm:t>
    </dgm:pt>
    <dgm:pt modelId="{88732D7C-F07F-714E-878E-B6DEA25F5649}" type="parTrans" cxnId="{0B7426D4-5DD6-C04F-B289-54E039E3776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7005F5-E8C3-8E4A-81E7-78A052D63532}" type="sibTrans" cxnId="{0B7426D4-5DD6-C04F-B289-54E039E3776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62C6F89-272B-974A-87DC-D0E37D72162F}">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Toolkits for CV, NLP and lots of examples</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dgm:t>
    </dgm:pt>
    <dgm:pt modelId="{BC3C4697-8176-C943-B8D6-D74129ADDDBA}" type="parTrans" cxnId="{7A98DD8D-5812-794C-AF73-CA33464541E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4FAD4E5-F466-E64A-B76B-70C8A56DB406}" type="sibTrans" cxnId="{7A98DD8D-5812-794C-AF73-CA33464541E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5AC1261-6E35-1447-9B30-93792D84B76C}">
      <dgm:prSet phldrT="[Text]" custT="1"/>
      <dgm:spPr/>
      <dgm: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Portability</a:t>
          </a:r>
        </a:p>
      </dgm:t>
    </dgm:pt>
    <dgm:pt modelId="{598C1F5A-C28B-1D4A-BE74-32633DD696D5}" type="parTrans" cxnId="{CFB96A2C-3DEE-C440-B037-91B46894361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B83780D-D0EF-674E-BC0B-2AD421411814}" type="sibTrans" cxnId="{CFB96A2C-3DEE-C440-B037-91B46894361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08D088B-F206-1748-8475-A1647EF1745F}">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Train on cloud, predict on edge</a:t>
          </a:r>
        </a:p>
      </dgm:t>
    </dgm:pt>
    <dgm:pt modelId="{D5EF9A45-A230-F549-99BC-FA3FA4092491}" type="parTrans" cxnId="{2FFAD3BF-316C-5140-B27A-EAB479C71A6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869FD74A-872A-7C48-912C-1C97839FFB49}" type="sibTrans" cxnId="{2FFAD3BF-316C-5140-B27A-EAB479C71A6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3CCDF93-39FE-0D40-99B9-76E62F60D0CB}">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Highly scalable distributed training</a:t>
          </a:r>
        </a:p>
      </dgm:t>
    </dgm:pt>
    <dgm:pt modelId="{8B8561DE-61FD-B24E-A78A-9E2291E0F98C}" type="parTrans" cxnId="{63E92C52-3659-E241-BA57-119C3BAFD7C7}">
      <dgm:prSet/>
      <dgm:spPr/>
      <dgm:t>
        <a:bodyPr/>
        <a:lstStyle/>
        <a:p>
          <a:endParaRPr lang="en-US"/>
        </a:p>
      </dgm:t>
    </dgm:pt>
    <dgm:pt modelId="{18062BBB-2F5D-0843-88B4-B846D0772CB7}" type="sibTrans" cxnId="{63E92C52-3659-E241-BA57-119C3BAFD7C7}">
      <dgm:prSet/>
      <dgm:spPr/>
      <dgm:t>
        <a:bodyPr/>
        <a:lstStyle/>
        <a:p>
          <a:endParaRPr lang="en-US"/>
        </a:p>
      </dgm:t>
    </dgm:pt>
    <dgm:pt modelId="{D292753B-B2BD-8F43-AD3E-BEE733060D97}">
      <dgm:prSet phldrT="[Text]" custT="1"/>
      <dgm:spPr/>
      <dgm:t>
        <a:bodyPr/>
        <a:lstStyle/>
        <a:p>
          <a:r>
            <a:rPr lang="en-US" sz="1800" dirty="0" err="1">
              <a:latin typeface="Amazon Ember" panose="020B0603020204020204" pitchFamily="34" charset="0"/>
              <a:ea typeface="Amazon Ember" panose="020B0603020204020204" pitchFamily="34" charset="0"/>
              <a:cs typeface="Amazon Ember" panose="020B0603020204020204" pitchFamily="34" charset="0"/>
            </a:rPr>
            <a:t>Keras</a:t>
          </a:r>
          <a:r>
            <a:rPr lang="en-US" sz="1800" dirty="0">
              <a:latin typeface="Amazon Ember" panose="020B0603020204020204" pitchFamily="34" charset="0"/>
              <a:ea typeface="Amazon Ember" panose="020B0603020204020204" pitchFamily="34" charset="0"/>
              <a:cs typeface="Amazon Ember" panose="020B0603020204020204" pitchFamily="34" charset="0"/>
            </a:rPr>
            <a:t> backend support, ONNX support</a:t>
          </a:r>
        </a:p>
      </dgm:t>
    </dgm:pt>
    <dgm:pt modelId="{1F7EA76D-BD72-7446-AEEE-99E7CA88A17F}" type="parTrans" cxnId="{D7BC997C-3B08-2248-897E-BF335FEAEE93}">
      <dgm:prSet/>
      <dgm:spPr/>
      <dgm:t>
        <a:bodyPr/>
        <a:lstStyle/>
        <a:p>
          <a:endParaRPr lang="en-US"/>
        </a:p>
      </dgm:t>
    </dgm:pt>
    <dgm:pt modelId="{8F5ABAC2-53E0-4C41-93C0-2C689D8E2419}" type="sibTrans" cxnId="{D7BC997C-3B08-2248-897E-BF335FEAEE93}">
      <dgm:prSet/>
      <dgm:spPr/>
      <dgm:t>
        <a:bodyPr/>
        <a:lstStyle/>
        <a:p>
          <a:endParaRPr lang="en-US"/>
        </a:p>
      </dgm:t>
    </dgm:pt>
    <dgm:pt modelId="{55953A1B-5D28-1F4E-B429-E77E728BE50D}">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Quantization, Sparse, NCCL, and more…</a:t>
          </a:r>
        </a:p>
      </dgm:t>
    </dgm:pt>
    <dgm:pt modelId="{78B49415-ECEF-6441-BB61-79386A174FD1}" type="parTrans" cxnId="{CA62C8AA-C13C-154C-B860-CA96751FFE66}">
      <dgm:prSet/>
      <dgm:spPr/>
      <dgm:t>
        <a:bodyPr/>
        <a:lstStyle/>
        <a:p>
          <a:endParaRPr lang="en-US"/>
        </a:p>
      </dgm:t>
    </dgm:pt>
    <dgm:pt modelId="{A8D57C7E-E152-4644-AE81-A3C8A393F2E5}" type="sibTrans" cxnId="{CA62C8AA-C13C-154C-B860-CA96751FFE66}">
      <dgm:prSet/>
      <dgm:spPr/>
      <dgm:t>
        <a:bodyPr/>
        <a:lstStyle/>
        <a:p>
          <a:endParaRPr lang="en-US"/>
        </a:p>
      </dgm:t>
    </dgm:pt>
    <dgm:pt modelId="{4F709D2C-7851-5F40-8C04-83BBDF7ABDC0}">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Model serving framework</a:t>
          </a:r>
        </a:p>
      </dgm:t>
    </dgm:pt>
    <dgm:pt modelId="{43BF9808-4F88-F944-9EBF-AC566AA57971}" type="parTrans" cxnId="{D2E580B2-E819-A348-B726-EDDD7F8A7CCA}">
      <dgm:prSet/>
      <dgm:spPr/>
      <dgm:t>
        <a:bodyPr/>
        <a:lstStyle/>
        <a:p>
          <a:endParaRPr lang="en-US"/>
        </a:p>
      </dgm:t>
    </dgm:pt>
    <dgm:pt modelId="{A6D4DF54-2458-BE46-A881-CC17EE526AD9}" type="sibTrans" cxnId="{D2E580B2-E819-A348-B726-EDDD7F8A7CCA}">
      <dgm:prSet/>
      <dgm:spPr/>
      <dgm:t>
        <a:bodyPr/>
        <a:lstStyle/>
        <a:p>
          <a:endParaRPr lang="en-US"/>
        </a:p>
      </dgm:t>
    </dgm:pt>
    <dgm:pt modelId="{0BC18310-9707-7A46-9EB0-948C57CB5562}" type="pres">
      <dgm:prSet presAssocID="{6FCE8EDD-F4A5-7943-8A80-BA34EF7109DE}" presName="Name0" presStyleCnt="0">
        <dgm:presLayoutVars>
          <dgm:dir/>
          <dgm:animLvl val="lvl"/>
          <dgm:resizeHandles val="exact"/>
        </dgm:presLayoutVars>
      </dgm:prSet>
      <dgm:spPr/>
    </dgm:pt>
    <dgm:pt modelId="{FABAA5D7-DA3F-ED49-A327-ED7E38678EEA}" type="pres">
      <dgm:prSet presAssocID="{425E84F5-459E-8249-993A-98804CF8C014}" presName="linNode" presStyleCnt="0"/>
      <dgm:spPr/>
    </dgm:pt>
    <dgm:pt modelId="{A3797F35-C3A1-3E4A-A665-42EBAB932F9F}" type="pres">
      <dgm:prSet presAssocID="{425E84F5-459E-8249-993A-98804CF8C014}" presName="parentText" presStyleLbl="node1" presStyleIdx="0" presStyleCnt="3">
        <dgm:presLayoutVars>
          <dgm:chMax val="1"/>
          <dgm:bulletEnabled val="1"/>
        </dgm:presLayoutVars>
      </dgm:prSet>
      <dgm:spPr/>
    </dgm:pt>
    <dgm:pt modelId="{6B306598-CA1E-0545-953D-0D2594B25666}" type="pres">
      <dgm:prSet presAssocID="{425E84F5-459E-8249-993A-98804CF8C014}" presName="descendantText" presStyleLbl="alignAccFollowNode1" presStyleIdx="0" presStyleCnt="3">
        <dgm:presLayoutVars>
          <dgm:bulletEnabled val="1"/>
        </dgm:presLayoutVars>
      </dgm:prSet>
      <dgm:spPr/>
    </dgm:pt>
    <dgm:pt modelId="{E01F51F6-A131-C14E-8C42-4D85FDFA2481}" type="pres">
      <dgm:prSet presAssocID="{A41B5BD7-E5C4-6345-8958-2CAF59DAEA23}" presName="sp" presStyleCnt="0"/>
      <dgm:spPr/>
    </dgm:pt>
    <dgm:pt modelId="{5D36F859-0007-F447-9DE8-226F71A73AD7}" type="pres">
      <dgm:prSet presAssocID="{58B55D6C-B612-3C42-8C01-0BED23DA5909}" presName="linNode" presStyleCnt="0"/>
      <dgm:spPr/>
    </dgm:pt>
    <dgm:pt modelId="{33DE3896-EDEC-1A47-8D2B-6B6BBD668483}" type="pres">
      <dgm:prSet presAssocID="{58B55D6C-B612-3C42-8C01-0BED23DA5909}" presName="parentText" presStyleLbl="node1" presStyleIdx="1" presStyleCnt="3">
        <dgm:presLayoutVars>
          <dgm:chMax val="1"/>
          <dgm:bulletEnabled val="1"/>
        </dgm:presLayoutVars>
      </dgm:prSet>
      <dgm:spPr/>
    </dgm:pt>
    <dgm:pt modelId="{D4CF8C7B-D79A-6846-90FA-611E326A7AF8}" type="pres">
      <dgm:prSet presAssocID="{58B55D6C-B612-3C42-8C01-0BED23DA5909}" presName="descendantText" presStyleLbl="alignAccFollowNode1" presStyleIdx="1" presStyleCnt="3">
        <dgm:presLayoutVars>
          <dgm:bulletEnabled val="1"/>
        </dgm:presLayoutVars>
      </dgm:prSet>
      <dgm:spPr/>
    </dgm:pt>
    <dgm:pt modelId="{C1108C28-63D9-1D4D-A075-11229DE6A1F7}" type="pres">
      <dgm:prSet presAssocID="{C531C9FF-104B-1F40-8FBF-0AEE39F16B3F}" presName="sp" presStyleCnt="0"/>
      <dgm:spPr/>
    </dgm:pt>
    <dgm:pt modelId="{494C8AD0-78E9-8040-B0BF-FBE9ECDF4425}" type="pres">
      <dgm:prSet presAssocID="{75AC1261-6E35-1447-9B30-93792D84B76C}" presName="linNode" presStyleCnt="0"/>
      <dgm:spPr/>
    </dgm:pt>
    <dgm:pt modelId="{AEC7898E-B7DC-1B4E-9A16-C924DE306E67}" type="pres">
      <dgm:prSet presAssocID="{75AC1261-6E35-1447-9B30-93792D84B76C}" presName="parentText" presStyleLbl="node1" presStyleIdx="2" presStyleCnt="3">
        <dgm:presLayoutVars>
          <dgm:chMax val="1"/>
          <dgm:bulletEnabled val="1"/>
        </dgm:presLayoutVars>
      </dgm:prSet>
      <dgm:spPr/>
    </dgm:pt>
    <dgm:pt modelId="{D3E5A4E2-5FBE-BB49-84D7-89918F502AC1}" type="pres">
      <dgm:prSet presAssocID="{75AC1261-6E35-1447-9B30-93792D84B76C}" presName="descendantText" presStyleLbl="alignAccFollowNode1" presStyleIdx="2" presStyleCnt="3">
        <dgm:presLayoutVars>
          <dgm:bulletEnabled val="1"/>
        </dgm:presLayoutVars>
      </dgm:prSet>
      <dgm:spPr/>
    </dgm:pt>
  </dgm:ptLst>
  <dgm:cxnLst>
    <dgm:cxn modelId="{17264F02-3E40-C042-9E6B-36096965B534}" type="presOf" srcId="{0ECE4BCC-4440-974C-B850-3E7A375DFA31}" destId="{6B306598-CA1E-0545-953D-0D2594B25666}" srcOrd="0" destOrd="1" presId="urn:microsoft.com/office/officeart/2005/8/layout/vList5"/>
    <dgm:cxn modelId="{39FC5010-1A6A-A942-A1BD-8AE04FE318C5}" type="presOf" srcId="{58B55D6C-B612-3C42-8C01-0BED23DA5909}" destId="{33DE3896-EDEC-1A47-8D2B-6B6BBD668483}" srcOrd="0" destOrd="0" presId="urn:microsoft.com/office/officeart/2005/8/layout/vList5"/>
    <dgm:cxn modelId="{14C56C23-B7CC-AF4B-8A4C-3D8B34313E5B}" type="presOf" srcId="{55953A1B-5D28-1F4E-B429-E77E728BE50D}" destId="{D4CF8C7B-D79A-6846-90FA-611E326A7AF8}" srcOrd="0" destOrd="2" presId="urn:microsoft.com/office/officeart/2005/8/layout/vList5"/>
    <dgm:cxn modelId="{CFB96A2C-3DEE-C440-B037-91B46894361C}" srcId="{6FCE8EDD-F4A5-7943-8A80-BA34EF7109DE}" destId="{75AC1261-6E35-1447-9B30-93792D84B76C}" srcOrd="2" destOrd="0" parTransId="{598C1F5A-C28B-1D4A-BE74-32633DD696D5}" sibTransId="{FB83780D-D0EF-674E-BC0B-2AD421411814}"/>
    <dgm:cxn modelId="{1DC0C22E-2A7F-F54D-8E74-64EE5512A6DC}" type="presOf" srcId="{0196635E-B568-DA41-A292-8F0F57F2F8CB}" destId="{D4CF8C7B-D79A-6846-90FA-611E326A7AF8}" srcOrd="0" destOrd="0" presId="urn:microsoft.com/office/officeart/2005/8/layout/vList5"/>
    <dgm:cxn modelId="{72322C47-11EA-5D49-8E2E-95FB06B081C0}" srcId="{425E84F5-459E-8249-993A-98804CF8C014}" destId="{F4C74172-CC16-F647-AD42-E1DF1C64C5CC}" srcOrd="0" destOrd="0" parTransId="{A0716E6B-8D2C-9D4F-AB06-53C41DA6B4CA}" sibTransId="{6FCCE27E-5B61-DD4A-B6BD-6B5819D08467}"/>
    <dgm:cxn modelId="{63E92C52-3659-E241-BA57-119C3BAFD7C7}" srcId="{58B55D6C-B612-3C42-8C01-0BED23DA5909}" destId="{53CCDF93-39FE-0D40-99B9-76E62F60D0CB}" srcOrd="1" destOrd="0" parTransId="{8B8561DE-61FD-B24E-A78A-9E2291E0F98C}" sibTransId="{18062BBB-2F5D-0843-88B4-B846D0772CB7}"/>
    <dgm:cxn modelId="{BDEA6F5B-C782-EB44-BEED-68A42FA49F46}" type="presOf" srcId="{425E84F5-459E-8249-993A-98804CF8C014}" destId="{A3797F35-C3A1-3E4A-A665-42EBAB932F9F}" srcOrd="0" destOrd="0" presId="urn:microsoft.com/office/officeart/2005/8/layout/vList5"/>
    <dgm:cxn modelId="{B7E1FF65-DD30-3C4E-9E0A-42A5518D7D3D}" srcId="{6FCE8EDD-F4A5-7943-8A80-BA34EF7109DE}" destId="{58B55D6C-B612-3C42-8C01-0BED23DA5909}" srcOrd="1" destOrd="0" parTransId="{2F2B109F-9B0D-AE4F-9868-F154959049D2}" sibTransId="{C531C9FF-104B-1F40-8FBF-0AEE39F16B3F}"/>
    <dgm:cxn modelId="{066DB475-B00E-2A45-AB9A-523C7270D446}" type="presOf" srcId="{562C6F89-272B-974A-87DC-D0E37D72162F}" destId="{6B306598-CA1E-0545-953D-0D2594B25666}" srcOrd="0" destOrd="2" presId="urn:microsoft.com/office/officeart/2005/8/layout/vList5"/>
    <dgm:cxn modelId="{485BE378-EDC2-874D-8206-2F49498E2460}" type="presOf" srcId="{53CCDF93-39FE-0D40-99B9-76E62F60D0CB}" destId="{D4CF8C7B-D79A-6846-90FA-611E326A7AF8}" srcOrd="0" destOrd="1" presId="urn:microsoft.com/office/officeart/2005/8/layout/vList5"/>
    <dgm:cxn modelId="{D7BC997C-3B08-2248-897E-BF335FEAEE93}" srcId="{75AC1261-6E35-1447-9B30-93792D84B76C}" destId="{D292753B-B2BD-8F43-AD3E-BEE733060D97}" srcOrd="2" destOrd="0" parTransId="{1F7EA76D-BD72-7446-AEEE-99E7CA88A17F}" sibTransId="{8F5ABAC2-53E0-4C41-93C0-2C689D8E2419}"/>
    <dgm:cxn modelId="{3ECE6680-C187-2941-B2E3-629F8F0AA33B}" type="presOf" srcId="{6FCE8EDD-F4A5-7943-8A80-BA34EF7109DE}" destId="{0BC18310-9707-7A46-9EB0-948C57CB5562}" srcOrd="0" destOrd="0" presId="urn:microsoft.com/office/officeart/2005/8/layout/vList5"/>
    <dgm:cxn modelId="{7A98DD8D-5812-794C-AF73-CA33464541E7}" srcId="{425E84F5-459E-8249-993A-98804CF8C014}" destId="{562C6F89-272B-974A-87DC-D0E37D72162F}" srcOrd="2" destOrd="0" parTransId="{BC3C4697-8176-C943-B8D6-D74129ADDDBA}" sibTransId="{34FAD4E5-F466-E64A-B76B-70C8A56DB406}"/>
    <dgm:cxn modelId="{C1DC0B97-8F75-454C-BFB3-5B074F9A96CB}" type="presOf" srcId="{4F709D2C-7851-5F40-8C04-83BBDF7ABDC0}" destId="{D3E5A4E2-5FBE-BB49-84D7-89918F502AC1}" srcOrd="0" destOrd="1" presId="urn:microsoft.com/office/officeart/2005/8/layout/vList5"/>
    <dgm:cxn modelId="{CA62C8AA-C13C-154C-B860-CA96751FFE66}" srcId="{58B55D6C-B612-3C42-8C01-0BED23DA5909}" destId="{55953A1B-5D28-1F4E-B429-E77E728BE50D}" srcOrd="2" destOrd="0" parTransId="{78B49415-ECEF-6441-BB61-79386A174FD1}" sibTransId="{A8D57C7E-E152-4644-AE81-A3C8A393F2E5}"/>
    <dgm:cxn modelId="{D2E580B2-E819-A348-B726-EDDD7F8A7CCA}" srcId="{75AC1261-6E35-1447-9B30-93792D84B76C}" destId="{4F709D2C-7851-5F40-8C04-83BBDF7ABDC0}" srcOrd="1" destOrd="0" parTransId="{43BF9808-4F88-F944-9EBF-AC566AA57971}" sibTransId="{A6D4DF54-2458-BE46-A881-CC17EE526AD9}"/>
    <dgm:cxn modelId="{4AC2E4BC-A752-3449-9D35-B6D8EDB9DF0F}" type="presOf" srcId="{F4C74172-CC16-F647-AD42-E1DF1C64C5CC}" destId="{6B306598-CA1E-0545-953D-0D2594B25666}" srcOrd="0" destOrd="0" presId="urn:microsoft.com/office/officeart/2005/8/layout/vList5"/>
    <dgm:cxn modelId="{2FFAD3BF-316C-5140-B27A-EAB479C71A61}" srcId="{75AC1261-6E35-1447-9B30-93792D84B76C}" destId="{308D088B-F206-1748-8475-A1647EF1745F}" srcOrd="0" destOrd="0" parTransId="{D5EF9A45-A230-F549-99BC-FA3FA4092491}" sibTransId="{869FD74A-872A-7C48-912C-1C97839FFB49}"/>
    <dgm:cxn modelId="{259D78D1-BAA6-8048-853B-DED946AA9DE5}" type="presOf" srcId="{308D088B-F206-1748-8475-A1647EF1745F}" destId="{D3E5A4E2-5FBE-BB49-84D7-89918F502AC1}" srcOrd="0" destOrd="0" presId="urn:microsoft.com/office/officeart/2005/8/layout/vList5"/>
    <dgm:cxn modelId="{3A45AFD2-A45B-EC4D-8261-632408279C83}" srcId="{58B55D6C-B612-3C42-8C01-0BED23DA5909}" destId="{0196635E-B568-DA41-A292-8F0F57F2F8CB}" srcOrd="0" destOrd="0" parTransId="{A94A8E6F-6679-EE4D-901C-88D6FD6FFFE7}" sibTransId="{EF371E67-56EF-2948-BDF7-2D643D41B297}"/>
    <dgm:cxn modelId="{0B7426D4-5DD6-C04F-B289-54E039E3776D}" srcId="{425E84F5-459E-8249-993A-98804CF8C014}" destId="{0ECE4BCC-4440-974C-B850-3E7A375DFA31}" srcOrd="1" destOrd="0" parTransId="{88732D7C-F07F-714E-878E-B6DEA25F5649}" sibTransId="{287005F5-E8C3-8E4A-81E7-78A052D63532}"/>
    <dgm:cxn modelId="{14B5FAD6-C4A8-A041-814A-58E7EA6FE91B}" srcId="{6FCE8EDD-F4A5-7943-8A80-BA34EF7109DE}" destId="{425E84F5-459E-8249-993A-98804CF8C014}" srcOrd="0" destOrd="0" parTransId="{F5721963-5710-3545-B22A-43679531BA6B}" sibTransId="{A41B5BD7-E5C4-6345-8958-2CAF59DAEA23}"/>
    <dgm:cxn modelId="{24844BEF-DB3D-6C4C-88F7-0F97802AEEC1}" type="presOf" srcId="{75AC1261-6E35-1447-9B30-93792D84B76C}" destId="{AEC7898E-B7DC-1B4E-9A16-C924DE306E67}" srcOrd="0" destOrd="0" presId="urn:microsoft.com/office/officeart/2005/8/layout/vList5"/>
    <dgm:cxn modelId="{73B0DCF8-C649-6341-A2B1-C3A6CC6C2150}" type="presOf" srcId="{D292753B-B2BD-8F43-AD3E-BEE733060D97}" destId="{D3E5A4E2-5FBE-BB49-84D7-89918F502AC1}" srcOrd="0" destOrd="2" presId="urn:microsoft.com/office/officeart/2005/8/layout/vList5"/>
    <dgm:cxn modelId="{FAF26952-4228-5049-8263-D2A539457186}" type="presParOf" srcId="{0BC18310-9707-7A46-9EB0-948C57CB5562}" destId="{FABAA5D7-DA3F-ED49-A327-ED7E38678EEA}" srcOrd="0" destOrd="0" presId="urn:microsoft.com/office/officeart/2005/8/layout/vList5"/>
    <dgm:cxn modelId="{4B2365A2-DB8D-DB46-9F94-EA2627BAEEF2}" type="presParOf" srcId="{FABAA5D7-DA3F-ED49-A327-ED7E38678EEA}" destId="{A3797F35-C3A1-3E4A-A665-42EBAB932F9F}" srcOrd="0" destOrd="0" presId="urn:microsoft.com/office/officeart/2005/8/layout/vList5"/>
    <dgm:cxn modelId="{D78AB605-BA33-3A48-8832-976C8F734BB0}" type="presParOf" srcId="{FABAA5D7-DA3F-ED49-A327-ED7E38678EEA}" destId="{6B306598-CA1E-0545-953D-0D2594B25666}" srcOrd="1" destOrd="0" presId="urn:microsoft.com/office/officeart/2005/8/layout/vList5"/>
    <dgm:cxn modelId="{6AC00AC1-47B3-A242-A0A2-C92452DCA500}" type="presParOf" srcId="{0BC18310-9707-7A46-9EB0-948C57CB5562}" destId="{E01F51F6-A131-C14E-8C42-4D85FDFA2481}" srcOrd="1" destOrd="0" presId="urn:microsoft.com/office/officeart/2005/8/layout/vList5"/>
    <dgm:cxn modelId="{0B46F784-330A-1F4A-83C2-CB910D6C95F8}" type="presParOf" srcId="{0BC18310-9707-7A46-9EB0-948C57CB5562}" destId="{5D36F859-0007-F447-9DE8-226F71A73AD7}" srcOrd="2" destOrd="0" presId="urn:microsoft.com/office/officeart/2005/8/layout/vList5"/>
    <dgm:cxn modelId="{022A9F00-D3E3-1F4F-86F6-67E88FAFB69E}" type="presParOf" srcId="{5D36F859-0007-F447-9DE8-226F71A73AD7}" destId="{33DE3896-EDEC-1A47-8D2B-6B6BBD668483}" srcOrd="0" destOrd="0" presId="urn:microsoft.com/office/officeart/2005/8/layout/vList5"/>
    <dgm:cxn modelId="{A80BDB72-460A-164D-A3CF-5A4A29070CA2}" type="presParOf" srcId="{5D36F859-0007-F447-9DE8-226F71A73AD7}" destId="{D4CF8C7B-D79A-6846-90FA-611E326A7AF8}" srcOrd="1" destOrd="0" presId="urn:microsoft.com/office/officeart/2005/8/layout/vList5"/>
    <dgm:cxn modelId="{0CEA0154-52BB-E54F-A9A8-1C93348988BC}" type="presParOf" srcId="{0BC18310-9707-7A46-9EB0-948C57CB5562}" destId="{C1108C28-63D9-1D4D-A075-11229DE6A1F7}" srcOrd="3" destOrd="0" presId="urn:microsoft.com/office/officeart/2005/8/layout/vList5"/>
    <dgm:cxn modelId="{6BFC3FF9-1E31-8A47-A834-77B00D502496}" type="presParOf" srcId="{0BC18310-9707-7A46-9EB0-948C57CB5562}" destId="{494C8AD0-78E9-8040-B0BF-FBE9ECDF4425}" srcOrd="4" destOrd="0" presId="urn:microsoft.com/office/officeart/2005/8/layout/vList5"/>
    <dgm:cxn modelId="{CC1C2615-2956-7A46-B88A-993F99ECABC6}" type="presParOf" srcId="{494C8AD0-78E9-8040-B0BF-FBE9ECDF4425}" destId="{AEC7898E-B7DC-1B4E-9A16-C924DE306E67}" srcOrd="0" destOrd="0" presId="urn:microsoft.com/office/officeart/2005/8/layout/vList5"/>
    <dgm:cxn modelId="{E8F80D7C-16AE-EC45-9004-AC066F5994DC}" type="presParOf" srcId="{494C8AD0-78E9-8040-B0BF-FBE9ECDF4425}" destId="{D3E5A4E2-5FBE-BB49-84D7-89918F502A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bg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bg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bg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bg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bg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bg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bg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E813C38-8B4C-E544-A9C8-AD2E9871FF85}" type="doc">
      <dgm:prSet loTypeId="urn:microsoft.com/office/officeart/2009/3/layout/StepUpProcess" loCatId="" qsTypeId="urn:microsoft.com/office/officeart/2005/8/quickstyle/simple1" qsCatId="simple" csTypeId="urn:microsoft.com/office/officeart/2005/8/colors/colorful2" csCatId="colorful" phldr="1"/>
      <dgm:spPr/>
      <dgm:t>
        <a:bodyPr/>
        <a:lstStyle/>
        <a:p>
          <a:endParaRPr lang="en-US"/>
        </a:p>
      </dgm:t>
    </dgm:pt>
    <dgm:pt modelId="{672F3FBD-0D8B-F244-A9C0-778EA5DF36CD}">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Research</a:t>
          </a:r>
          <a:endPar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8F6628C-EF47-5F4C-8EBF-D5E181D608CC}" type="parTrans" cxnId="{1F3078B0-B132-F14F-855E-9A72B0942C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2C1DC17-6921-B340-A94B-E2F4D4730D30}" type="sibTrans" cxnId="{1F3078B0-B132-F14F-855E-9A72B0942C54}">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EBDB17-C5F7-C449-B6AE-CFA5D758D9C0}">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Prep</a:t>
          </a:r>
        </a:p>
      </dgm:t>
    </dgm:pt>
    <dgm:pt modelId="{3D9004A9-53BA-B848-BB2D-8F479E53F869}" type="parTrans" cxnId="{5DE3CE89-47FC-6F43-8F12-F54CB7DBBA7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382D849-7AD2-A646-90B9-3268629A77FC}" type="sibTrans" cxnId="{5DE3CE89-47FC-6F43-8F12-F54CB7DBBA7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0BBA2D2-A500-BE4C-A634-F0FA6A3726FD}">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acquisition</a:t>
          </a:r>
        </a:p>
      </dgm:t>
    </dgm:pt>
    <dgm:pt modelId="{718DFFA1-14F0-0144-A5E9-126A3D79B96F}" type="parTrans" cxnId="{BC19707B-56D7-BB45-B836-B32C66BD70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456D4E47-CAB1-524F-9814-B7B3D555D335}" type="sibTrans" cxnId="{BC19707B-56D7-BB45-B836-B32C66BD70B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1652C3-4146-9D4D-BB04-D958D779944E}">
      <dgm:prSet phldrT="[Text]" custT="1"/>
      <dgm:spPr/>
      <dgm:t>
        <a:bodyPr/>
        <a:lstStyle/>
        <a:p>
          <a:pPr rtl="0"/>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a:t>
          </a:r>
        </a:p>
      </dgm:t>
    </dgm:pt>
    <dgm:pt modelId="{A7F2B0C5-DA4C-F848-BF42-3420CE747FFB}" type="parTrans" cxnId="{CCD7F264-D74E-C742-A4E8-ED39CE86EB5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E35EA685-49C2-CF47-8149-95FBD67C34C8}" type="sibTrans" cxnId="{CCD7F264-D74E-C742-A4E8-ED39CE86EB5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1815C54-35D3-154F-AFC9-D6526BA7140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VGG13</a:t>
          </a:r>
        </a:p>
      </dgm:t>
    </dgm:pt>
    <dgm:pt modelId="{139AA83E-BA10-254E-96D2-AC9BFABAFCBD}" type="parTrans" cxnId="{A3C86EC2-7545-FA49-9867-00902E0110A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823020EE-D610-1C4B-8AC7-DB61156141EC}" type="sibTrans" cxnId="{A3C86EC2-7545-FA49-9867-00902E0110A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C6D51BB-BD54-6442-8B29-3798C65847EE}">
      <dgm:prSet phldrT="[Text]" custT="1"/>
      <dgm:spPr/>
      <dgm: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a:t>
          </a:r>
        </a:p>
      </dgm:t>
    </dgm:pt>
    <dgm:pt modelId="{53E909A0-04CF-694B-9CC6-683F22DB7A4F}" type="parTrans" cxnId="{084B6261-8ED3-2144-AD4D-6E76A49075B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F0E3043-77A3-164F-AB07-87E2652CCABD}" type="sibTrans" cxnId="{084B6261-8ED3-2144-AD4D-6E76A49075B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89095EF-CD6F-8D4E-9867-6D93336A422C}">
      <dgm:prSet phldrT="[Text]" custT="1"/>
      <dgm:spPr/>
      <dgm: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a:t>
          </a:r>
        </a:p>
      </dgm:t>
    </dgm:pt>
    <dgm:pt modelId="{1EE917D8-097F-8140-8AF5-AB5DCBFACA60}" type="parTrans" cxnId="{C2AA5933-EBC4-AF4C-BA14-3D5FA87DEFA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1C14CA87-AB86-FC4F-91A3-A21E81F8DACE}" type="sibTrans" cxnId="{C2AA5933-EBC4-AF4C-BA14-3D5FA87DEFAF}">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B916F82-E2B5-0D43-91C2-49C3381E01B5}">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Clean</a:t>
          </a:r>
        </a:p>
      </dgm:t>
    </dgm:pt>
    <dgm:pt modelId="{10D1333D-DE9C-7F49-B9C7-98CFCDC38096}" type="parTrans" cxnId="{DB0E70AB-25EE-4C44-BDCD-BB23A83BA78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D6D86233-2691-B44E-ADB1-45E21B651257}" type="sibTrans" cxnId="{DB0E70AB-25EE-4C44-BDCD-BB23A83BA78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3D31B10-DD40-B54E-9011-7C2F90B9C10F}">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Augment</a:t>
          </a:r>
        </a:p>
      </dgm:t>
    </dgm:pt>
    <dgm:pt modelId="{49252FAE-100D-694D-9CAD-962160DC3222}" type="parTrans" cxnId="{FE6DFD3E-CE9B-6342-AFA8-871B0FFC594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882A63A-B958-3241-883C-70CE73C2A2DF}" type="sibTrans" cxnId="{FE6DFD3E-CE9B-6342-AFA8-871B0FFC594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C30EB99-4E5A-A643-84C7-9E585E6F7FB6}">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Preprocess</a:t>
          </a:r>
        </a:p>
      </dgm:t>
    </dgm:pt>
    <dgm:pt modelId="{FB22E975-43E5-2A47-8155-E4A2FEECA616}" type="parTrans" cxnId="{0EF068CE-EE5E-DA46-8228-BEB8D45929E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43B516B-2DAD-7B43-9D60-7BB011777C55}" type="sibTrans" cxnId="{0EF068CE-EE5E-DA46-8228-BEB8D45929EA}">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0B41487-AA58-4745-AE15-6D4189FA66B5}">
      <dgm:prSet phldrT="[Text]" custT="1"/>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Hyper parameters tuning</a:t>
          </a:r>
        </a:p>
      </dgm:t>
    </dgm:pt>
    <dgm:pt modelId="{6F79D3ED-3FB5-8F4D-B2C2-653E34BC280F}" type="parTrans" cxnId="{B65A662D-1B72-9E4B-B8AA-14F0DDDBBB6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BC37F82E-3ED2-D24E-8F90-FBC27733A830}" type="sibTrans" cxnId="{B65A662D-1B72-9E4B-B8AA-14F0DDDBBB69}">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410C98E-E41A-844B-ADEC-E96CB339AE60}">
      <dgm:prSet phldrT="[Text]" custT="1"/>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GPUs</a:t>
          </a:r>
        </a:p>
      </dgm:t>
    </dgm:pt>
    <dgm:pt modelId="{FF7F2EA3-B8A8-FF40-B4ED-23B3D668E69F}" type="parTrans" cxnId="{C46D2C74-E79E-7346-AD44-F10138783B1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1B30690-9D0C-DC46-9843-A6E419093A75}" type="sibTrans" cxnId="{C46D2C74-E79E-7346-AD44-F10138783B1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AC764B3-A9D1-A942-9278-F4D713B7F3D0}">
      <dgm:prSet phldrT="[Text]"/>
      <dgm:spPr/>
      <dgm: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Used MMS to deploy</a:t>
          </a:r>
        </a:p>
      </dgm:t>
    </dgm:pt>
    <dgm:pt modelId="{EC3CE5E3-0819-8949-AF10-EDEFB0EF47AA}" type="parTrans" cxnId="{928DB70C-163A-0145-B8C2-551355FD2DA6}">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6DC7178-A6B8-DB49-B591-18FCB3E3F499}" type="sibTrans" cxnId="{928DB70C-163A-0145-B8C2-551355FD2DA6}">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260C10A-6617-C64E-8905-1846C239DD61}">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FER on Kaggle</a:t>
          </a:r>
        </a:p>
      </dgm:t>
    </dgm:pt>
    <dgm:pt modelId="{C65615F6-01CF-3C4D-89FF-ABBB19306F63}" type="parTrans" cxnId="{DAB0F367-362A-7349-8F4E-ACC6592BB838}">
      <dgm:prSet/>
      <dgm:spPr/>
      <dgm:t>
        <a:bodyPr/>
        <a:lstStyle/>
        <a:p>
          <a:endParaRPr lang="en-US"/>
        </a:p>
      </dgm:t>
    </dgm:pt>
    <dgm:pt modelId="{B56F255F-E9CE-6E41-A181-9B21EEBFFB66}" type="sibTrans" cxnId="{DAB0F367-362A-7349-8F4E-ACC6592BB838}">
      <dgm:prSet/>
      <dgm:spPr/>
      <dgm:t>
        <a:bodyPr/>
        <a:lstStyle/>
        <a:p>
          <a:endParaRPr lang="en-US"/>
        </a:p>
      </dgm:t>
    </dgm:pt>
    <dgm:pt modelId="{ADA6E218-537E-6649-8067-4F484981F194}">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FER+ Paper</a:t>
          </a:r>
        </a:p>
      </dgm:t>
    </dgm:pt>
    <dgm:pt modelId="{BE0B0A79-883F-F34D-8DF1-BE3BD9DA4995}" type="parTrans" cxnId="{F4565B02-385B-0040-BDCB-E932B032F591}">
      <dgm:prSet/>
      <dgm:spPr/>
      <dgm:t>
        <a:bodyPr/>
        <a:lstStyle/>
        <a:p>
          <a:endParaRPr lang="en-US"/>
        </a:p>
      </dgm:t>
    </dgm:pt>
    <dgm:pt modelId="{93717932-85D5-4A4A-BADA-AA0F9E7AE259}" type="sibTrans" cxnId="{F4565B02-385B-0040-BDCB-E932B032F591}">
      <dgm:prSet/>
      <dgm:spPr/>
      <dgm:t>
        <a:bodyPr/>
        <a:lstStyle/>
        <a:p>
          <a:endParaRPr lang="en-US"/>
        </a:p>
      </dgm:t>
    </dgm:pt>
    <dgm:pt modelId="{39D8519A-9DE1-EC4E-9173-46CF31321DEB}">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Updated model head</a:t>
          </a:r>
        </a:p>
      </dgm:t>
    </dgm:pt>
    <dgm:pt modelId="{750FA058-F11D-4A4B-A8F8-E668F5B5B5BB}" type="parTrans" cxnId="{8FE71C20-F5E3-A94D-9932-78BAEADD75B7}">
      <dgm:prSet/>
      <dgm:spPr/>
      <dgm:t>
        <a:bodyPr/>
        <a:lstStyle/>
        <a:p>
          <a:endParaRPr lang="en-US"/>
        </a:p>
      </dgm:t>
    </dgm:pt>
    <dgm:pt modelId="{816D936C-D7B7-CB4F-8BB1-D4819C1FCEE0}" type="sibTrans" cxnId="{8FE71C20-F5E3-A94D-9932-78BAEADD75B7}">
      <dgm:prSet/>
      <dgm:spPr/>
      <dgm:t>
        <a:bodyPr/>
        <a:lstStyle/>
        <a:p>
          <a:endParaRPr lang="en-US"/>
        </a:p>
      </dgm:t>
    </dgm:pt>
    <dgm:pt modelId="{3A61926B-A13F-2142-A6DF-CED9F887509D}">
      <dgm:prSet phldrT="[Text]" custT="1"/>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Chose a loss function</a:t>
          </a:r>
        </a:p>
      </dgm:t>
    </dgm:pt>
    <dgm:pt modelId="{14C55E5E-F7C2-244F-8083-25DB4033991E}" type="parTrans" cxnId="{CA050769-4956-0247-8892-6410E25A06F7}">
      <dgm:prSet/>
      <dgm:spPr/>
      <dgm:t>
        <a:bodyPr/>
        <a:lstStyle/>
        <a:p>
          <a:endParaRPr lang="en-US"/>
        </a:p>
      </dgm:t>
    </dgm:pt>
    <dgm:pt modelId="{BF082356-4E22-BE48-A3B3-624223137868}" type="sibTrans" cxnId="{CA050769-4956-0247-8892-6410E25A06F7}">
      <dgm:prSet/>
      <dgm:spPr/>
      <dgm:t>
        <a:bodyPr/>
        <a:lstStyle/>
        <a:p>
          <a:endParaRPr lang="en-US"/>
        </a:p>
      </dgm:t>
    </dgm:pt>
    <dgm:pt modelId="{5CACC997-7840-574B-8CED-0DCA00219F02}">
      <dgm:prSet phldrT="[Text]"/>
      <dgm:spPr/>
      <dgm:t>
        <a:bodyPr/>
        <a:lstStyle/>
        <a:p>
          <a:pPr rtl="0"/>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 processing code</a:t>
          </a:r>
        </a:p>
      </dgm:t>
    </dgm:pt>
    <dgm:pt modelId="{4C513998-259A-C84E-B877-9E36246FD50B}" type="parTrans" cxnId="{D0E643D0-01EE-AC48-A255-7AF5E03326CF}">
      <dgm:prSet/>
      <dgm:spPr/>
      <dgm:t>
        <a:bodyPr/>
        <a:lstStyle/>
        <a:p>
          <a:endParaRPr lang="en-US"/>
        </a:p>
      </dgm:t>
    </dgm:pt>
    <dgm:pt modelId="{F86AD9DB-D237-4B47-9FA7-B2D3BE1FF203}" type="sibTrans" cxnId="{D0E643D0-01EE-AC48-A255-7AF5E03326CF}">
      <dgm:prSet/>
      <dgm:spPr/>
      <dgm:t>
        <a:bodyPr/>
        <a:lstStyle/>
        <a:p>
          <a:endParaRPr lang="en-US"/>
        </a:p>
      </dgm:t>
    </dgm:pt>
    <dgm:pt modelId="{EB1E65A2-AE61-8240-8DB4-7218F24A7321}" type="pres">
      <dgm:prSet presAssocID="{8E813C38-8B4C-E544-A9C8-AD2E9871FF85}" presName="rootnode" presStyleCnt="0">
        <dgm:presLayoutVars>
          <dgm:chMax/>
          <dgm:chPref/>
          <dgm:dir/>
          <dgm:animLvl val="lvl"/>
        </dgm:presLayoutVars>
      </dgm:prSet>
      <dgm:spPr/>
    </dgm:pt>
    <dgm:pt modelId="{96DA3F35-8303-B042-A245-19AC1B5269B8}" type="pres">
      <dgm:prSet presAssocID="{672F3FBD-0D8B-F244-A9C0-778EA5DF36CD}" presName="composite" presStyleCnt="0"/>
      <dgm:spPr/>
    </dgm:pt>
    <dgm:pt modelId="{C2891CCA-06EA-CA40-83CE-9075490A579E}" type="pres">
      <dgm:prSet presAssocID="{672F3FBD-0D8B-F244-A9C0-778EA5DF36CD}" presName="LShape" presStyleLbl="alignNode1" presStyleIdx="0" presStyleCnt="9"/>
      <dgm:spPr/>
    </dgm:pt>
    <dgm:pt modelId="{883C4367-E774-5045-AB21-FEC25452A69F}" type="pres">
      <dgm:prSet presAssocID="{672F3FBD-0D8B-F244-A9C0-778EA5DF36CD}" presName="ParentText" presStyleLbl="revTx" presStyleIdx="0" presStyleCnt="5">
        <dgm:presLayoutVars>
          <dgm:chMax val="0"/>
          <dgm:chPref val="0"/>
          <dgm:bulletEnabled val="1"/>
        </dgm:presLayoutVars>
      </dgm:prSet>
      <dgm:spPr/>
    </dgm:pt>
    <dgm:pt modelId="{07D9A77B-1009-FA4E-ABE1-2972CD93F7B7}" type="pres">
      <dgm:prSet presAssocID="{672F3FBD-0D8B-F244-A9C0-778EA5DF36CD}" presName="Triangle" presStyleLbl="alignNode1" presStyleIdx="1" presStyleCnt="9"/>
      <dgm:spPr/>
    </dgm:pt>
    <dgm:pt modelId="{7DFDB713-DFB7-7445-B918-1EB4ABCC3E69}" type="pres">
      <dgm:prSet presAssocID="{22C1DC17-6921-B340-A94B-E2F4D4730D30}" presName="sibTrans" presStyleCnt="0"/>
      <dgm:spPr/>
    </dgm:pt>
    <dgm:pt modelId="{4326131C-F2B7-5C4D-AD7A-7DA1F6387DB0}" type="pres">
      <dgm:prSet presAssocID="{22C1DC17-6921-B340-A94B-E2F4D4730D30}" presName="space" presStyleCnt="0"/>
      <dgm:spPr/>
    </dgm:pt>
    <dgm:pt modelId="{29D2E041-F5AD-C54D-B5D1-6A00F0B4DF66}" type="pres">
      <dgm:prSet presAssocID="{28EBDB17-C5F7-C449-B6AE-CFA5D758D9C0}" presName="composite" presStyleCnt="0"/>
      <dgm:spPr/>
    </dgm:pt>
    <dgm:pt modelId="{2874CD07-3038-ED4B-B75C-FC3EF2B4E496}" type="pres">
      <dgm:prSet presAssocID="{28EBDB17-C5F7-C449-B6AE-CFA5D758D9C0}" presName="LShape" presStyleLbl="alignNode1" presStyleIdx="2" presStyleCnt="9"/>
      <dgm:spPr/>
    </dgm:pt>
    <dgm:pt modelId="{BD35A4E4-DA59-7742-9FA8-5A0B7EC81D5B}" type="pres">
      <dgm:prSet presAssocID="{28EBDB17-C5F7-C449-B6AE-CFA5D758D9C0}" presName="ParentText" presStyleLbl="revTx" presStyleIdx="1" presStyleCnt="5">
        <dgm:presLayoutVars>
          <dgm:chMax val="0"/>
          <dgm:chPref val="0"/>
          <dgm:bulletEnabled val="1"/>
        </dgm:presLayoutVars>
      </dgm:prSet>
      <dgm:spPr/>
    </dgm:pt>
    <dgm:pt modelId="{7A787047-493D-0C43-BB7E-BA94E1CABE8A}" type="pres">
      <dgm:prSet presAssocID="{28EBDB17-C5F7-C449-B6AE-CFA5D758D9C0}" presName="Triangle" presStyleLbl="alignNode1" presStyleIdx="3" presStyleCnt="9"/>
      <dgm:spPr/>
    </dgm:pt>
    <dgm:pt modelId="{17C4D5DC-A49B-A449-BA13-4B5844634C24}" type="pres">
      <dgm:prSet presAssocID="{2382D849-7AD2-A646-90B9-3268629A77FC}" presName="sibTrans" presStyleCnt="0"/>
      <dgm:spPr/>
    </dgm:pt>
    <dgm:pt modelId="{83F10B53-7FE4-544C-B805-1CBA744C09A5}" type="pres">
      <dgm:prSet presAssocID="{2382D849-7AD2-A646-90B9-3268629A77FC}" presName="space" presStyleCnt="0"/>
      <dgm:spPr/>
    </dgm:pt>
    <dgm:pt modelId="{E98EA865-0EC8-6A41-996D-8A2B83F965F5}" type="pres">
      <dgm:prSet presAssocID="{281652C3-4146-9D4D-BB04-D958D779944E}" presName="composite" presStyleCnt="0"/>
      <dgm:spPr/>
    </dgm:pt>
    <dgm:pt modelId="{7830EBB8-E2C9-6D42-B739-970E057E2BD1}" type="pres">
      <dgm:prSet presAssocID="{281652C3-4146-9D4D-BB04-D958D779944E}" presName="LShape" presStyleLbl="alignNode1" presStyleIdx="4" presStyleCnt="9"/>
      <dgm:spPr/>
    </dgm:pt>
    <dgm:pt modelId="{20D8B3FD-32DF-9547-A5B9-76F3C9EE11E8}" type="pres">
      <dgm:prSet presAssocID="{281652C3-4146-9D4D-BB04-D958D779944E}" presName="ParentText" presStyleLbl="revTx" presStyleIdx="2" presStyleCnt="5">
        <dgm:presLayoutVars>
          <dgm:chMax val="0"/>
          <dgm:chPref val="0"/>
          <dgm:bulletEnabled val="1"/>
        </dgm:presLayoutVars>
      </dgm:prSet>
      <dgm:spPr/>
    </dgm:pt>
    <dgm:pt modelId="{4842CE7C-3FB5-B94B-B840-C210477D4F5A}" type="pres">
      <dgm:prSet presAssocID="{281652C3-4146-9D4D-BB04-D958D779944E}" presName="Triangle" presStyleLbl="alignNode1" presStyleIdx="5" presStyleCnt="9"/>
      <dgm:spPr/>
    </dgm:pt>
    <dgm:pt modelId="{E480110B-BB58-FD4C-AF46-2889AF2C03EC}" type="pres">
      <dgm:prSet presAssocID="{E35EA685-49C2-CF47-8149-95FBD67C34C8}" presName="sibTrans" presStyleCnt="0"/>
      <dgm:spPr/>
    </dgm:pt>
    <dgm:pt modelId="{50044445-577B-1641-AFCD-D4AC09EC7135}" type="pres">
      <dgm:prSet presAssocID="{E35EA685-49C2-CF47-8149-95FBD67C34C8}" presName="space" presStyleCnt="0"/>
      <dgm:spPr/>
    </dgm:pt>
    <dgm:pt modelId="{8DE519FF-B7C9-7841-A573-51BFD15D29B7}" type="pres">
      <dgm:prSet presAssocID="{1C6D51BB-BD54-6442-8B29-3798C65847EE}" presName="composite" presStyleCnt="0"/>
      <dgm:spPr/>
    </dgm:pt>
    <dgm:pt modelId="{D528E142-8D52-D54F-89FA-2B16F372371F}" type="pres">
      <dgm:prSet presAssocID="{1C6D51BB-BD54-6442-8B29-3798C65847EE}" presName="LShape" presStyleLbl="alignNode1" presStyleIdx="6" presStyleCnt="9"/>
      <dgm:spPr/>
    </dgm:pt>
    <dgm:pt modelId="{7F484D46-23DF-AA4C-A5E6-A34D02009EB7}" type="pres">
      <dgm:prSet presAssocID="{1C6D51BB-BD54-6442-8B29-3798C65847EE}" presName="ParentText" presStyleLbl="revTx" presStyleIdx="3" presStyleCnt="5">
        <dgm:presLayoutVars>
          <dgm:chMax val="0"/>
          <dgm:chPref val="0"/>
          <dgm:bulletEnabled val="1"/>
        </dgm:presLayoutVars>
      </dgm:prSet>
      <dgm:spPr/>
    </dgm:pt>
    <dgm:pt modelId="{0117440D-EB0A-6B4E-8435-B61DF535A1A7}" type="pres">
      <dgm:prSet presAssocID="{1C6D51BB-BD54-6442-8B29-3798C65847EE}" presName="Triangle" presStyleLbl="alignNode1" presStyleIdx="7" presStyleCnt="9"/>
      <dgm:spPr/>
    </dgm:pt>
    <dgm:pt modelId="{D029F1C5-FF46-0445-8E18-07A46F897D79}" type="pres">
      <dgm:prSet presAssocID="{1F0E3043-77A3-164F-AB07-87E2652CCABD}" presName="sibTrans" presStyleCnt="0"/>
      <dgm:spPr/>
    </dgm:pt>
    <dgm:pt modelId="{705D5A2A-2248-6746-84F4-C37307F2AFDE}" type="pres">
      <dgm:prSet presAssocID="{1F0E3043-77A3-164F-AB07-87E2652CCABD}" presName="space" presStyleCnt="0"/>
      <dgm:spPr/>
    </dgm:pt>
    <dgm:pt modelId="{41599880-0A1F-2F45-9A27-E381DB844333}" type="pres">
      <dgm:prSet presAssocID="{D89095EF-CD6F-8D4E-9867-6D93336A422C}" presName="composite" presStyleCnt="0"/>
      <dgm:spPr/>
    </dgm:pt>
    <dgm:pt modelId="{3A4A332E-4D36-1D4D-B9A9-47DE9DA4D496}" type="pres">
      <dgm:prSet presAssocID="{D89095EF-CD6F-8D4E-9867-6D93336A422C}" presName="LShape" presStyleLbl="alignNode1" presStyleIdx="8" presStyleCnt="9"/>
      <dgm:spPr/>
    </dgm:pt>
    <dgm:pt modelId="{67FD55B1-B662-7249-B7F1-2425DDFE58FA}" type="pres">
      <dgm:prSet presAssocID="{D89095EF-CD6F-8D4E-9867-6D93336A422C}" presName="ParentText" presStyleLbl="revTx" presStyleIdx="4" presStyleCnt="5">
        <dgm:presLayoutVars>
          <dgm:chMax val="0"/>
          <dgm:chPref val="0"/>
          <dgm:bulletEnabled val="1"/>
        </dgm:presLayoutVars>
      </dgm:prSet>
      <dgm:spPr/>
    </dgm:pt>
  </dgm:ptLst>
  <dgm:cxnLst>
    <dgm:cxn modelId="{DF81DC01-2FAA-704F-B4E1-B2BFB62622E5}" type="presOf" srcId="{AC30EB99-4E5A-A643-84C7-9E585E6F7FB6}" destId="{BD35A4E4-DA59-7742-9FA8-5A0B7EC81D5B}" srcOrd="0" destOrd="4" presId="urn:microsoft.com/office/officeart/2009/3/layout/StepUpProcess"/>
    <dgm:cxn modelId="{F4565B02-385B-0040-BDCB-E932B032F591}" srcId="{672F3FBD-0D8B-F244-A9C0-778EA5DF36CD}" destId="{ADA6E218-537E-6649-8067-4F484981F194}" srcOrd="1" destOrd="0" parTransId="{BE0B0A79-883F-F34D-8DF1-BE3BD9DA4995}" sibTransId="{93717932-85D5-4A4A-BADA-AA0F9E7AE259}"/>
    <dgm:cxn modelId="{1AEA5803-E758-2F48-AB52-B44F98B512F8}" type="presOf" srcId="{39D8519A-9DE1-EC4E-9173-46CF31321DEB}" destId="{20D8B3FD-32DF-9547-A5B9-76F3C9EE11E8}" srcOrd="0" destOrd="2" presId="urn:microsoft.com/office/officeart/2009/3/layout/StepUpProcess"/>
    <dgm:cxn modelId="{928DB70C-163A-0145-B8C2-551355FD2DA6}" srcId="{D89095EF-CD6F-8D4E-9867-6D93336A422C}" destId="{0AC764B3-A9D1-A942-9278-F4D713B7F3D0}" srcOrd="0" destOrd="0" parTransId="{EC3CE5E3-0819-8949-AF10-EDEFB0EF47AA}" sibTransId="{76DC7178-A6B8-DB49-B591-18FCB3E3F499}"/>
    <dgm:cxn modelId="{BACBE018-7BAF-3347-91DE-9736024162C4}" type="presOf" srcId="{672F3FBD-0D8B-F244-A9C0-778EA5DF36CD}" destId="{883C4367-E774-5045-AB21-FEC25452A69F}" srcOrd="0" destOrd="0" presId="urn:microsoft.com/office/officeart/2009/3/layout/StepUpProcess"/>
    <dgm:cxn modelId="{8FE71C20-F5E3-A94D-9932-78BAEADD75B7}" srcId="{281652C3-4146-9D4D-BB04-D958D779944E}" destId="{39D8519A-9DE1-EC4E-9173-46CF31321DEB}" srcOrd="1" destOrd="0" parTransId="{750FA058-F11D-4A4B-A8F8-E668F5B5B5BB}" sibTransId="{816D936C-D7B7-CB4F-8BB1-D4819C1FCEE0}"/>
    <dgm:cxn modelId="{B65A662D-1B72-9E4B-B8AA-14F0DDDBBB69}" srcId="{1C6D51BB-BD54-6442-8B29-3798C65847EE}" destId="{B0B41487-AA58-4745-AE15-6D4189FA66B5}" srcOrd="0" destOrd="0" parTransId="{6F79D3ED-3FB5-8F4D-B2C2-653E34BC280F}" sibTransId="{BC37F82E-3ED2-D24E-8F90-FBC27733A830}"/>
    <dgm:cxn modelId="{EB550E2E-9E39-F64B-8F92-F0F5C09F1781}" type="presOf" srcId="{B0B41487-AA58-4745-AE15-6D4189FA66B5}" destId="{7F484D46-23DF-AA4C-A5E6-A34D02009EB7}" srcOrd="0" destOrd="1" presId="urn:microsoft.com/office/officeart/2009/3/layout/StepUpProcess"/>
    <dgm:cxn modelId="{A8333B32-F27D-494E-895F-37B36C566555}" type="presOf" srcId="{D0BBA2D2-A500-BE4C-A634-F0FA6A3726FD}" destId="{BD35A4E4-DA59-7742-9FA8-5A0B7EC81D5B}" srcOrd="0" destOrd="1" presId="urn:microsoft.com/office/officeart/2009/3/layout/StepUpProcess"/>
    <dgm:cxn modelId="{C2AA5933-EBC4-AF4C-BA14-3D5FA87DEFAF}" srcId="{8E813C38-8B4C-E544-A9C8-AD2E9871FF85}" destId="{D89095EF-CD6F-8D4E-9867-6D93336A422C}" srcOrd="4" destOrd="0" parTransId="{1EE917D8-097F-8140-8AF5-AB5DCBFACA60}" sibTransId="{1C14CA87-AB86-FC4F-91A3-A21E81F8DACE}"/>
    <dgm:cxn modelId="{23BD4C3C-B490-5545-8BCA-9F1A78248165}" type="presOf" srcId="{8E813C38-8B4C-E544-A9C8-AD2E9871FF85}" destId="{EB1E65A2-AE61-8240-8DB4-7218F24A7321}" srcOrd="0" destOrd="0" presId="urn:microsoft.com/office/officeart/2009/3/layout/StepUpProcess"/>
    <dgm:cxn modelId="{FE6DFD3E-CE9B-6342-AFA8-871B0FFC5949}" srcId="{28EBDB17-C5F7-C449-B6AE-CFA5D758D9C0}" destId="{33D31B10-DD40-B54E-9011-7C2F90B9C10F}" srcOrd="2" destOrd="0" parTransId="{49252FAE-100D-694D-9CAD-962160DC3222}" sibTransId="{F882A63A-B958-3241-883C-70CE73C2A2DF}"/>
    <dgm:cxn modelId="{2C2C7B5B-F9FD-B24F-81BC-14EA0F02BBE5}" type="presOf" srcId="{33D31B10-DD40-B54E-9011-7C2F90B9C10F}" destId="{BD35A4E4-DA59-7742-9FA8-5A0B7EC81D5B}" srcOrd="0" destOrd="3" presId="urn:microsoft.com/office/officeart/2009/3/layout/StepUpProcess"/>
    <dgm:cxn modelId="{B778975B-06EB-FA47-A012-307573A5F216}" type="presOf" srcId="{ADA6E218-537E-6649-8067-4F484981F194}" destId="{883C4367-E774-5045-AB21-FEC25452A69F}" srcOrd="0" destOrd="2" presId="urn:microsoft.com/office/officeart/2009/3/layout/StepUpProcess"/>
    <dgm:cxn modelId="{084B6261-8ED3-2144-AD4D-6E76A49075B0}" srcId="{8E813C38-8B4C-E544-A9C8-AD2E9871FF85}" destId="{1C6D51BB-BD54-6442-8B29-3798C65847EE}" srcOrd="3" destOrd="0" parTransId="{53E909A0-04CF-694B-9CC6-683F22DB7A4F}" sibTransId="{1F0E3043-77A3-164F-AB07-87E2652CCABD}"/>
    <dgm:cxn modelId="{CCD7F264-D74E-C742-A4E8-ED39CE86EB5D}" srcId="{8E813C38-8B4C-E544-A9C8-AD2E9871FF85}" destId="{281652C3-4146-9D4D-BB04-D958D779944E}" srcOrd="2" destOrd="0" parTransId="{A7F2B0C5-DA4C-F848-BF42-3420CE747FFB}" sibTransId="{E35EA685-49C2-CF47-8149-95FBD67C34C8}"/>
    <dgm:cxn modelId="{DAB0F367-362A-7349-8F4E-ACC6592BB838}" srcId="{672F3FBD-0D8B-F244-A9C0-778EA5DF36CD}" destId="{7260C10A-6617-C64E-8905-1846C239DD61}" srcOrd="0" destOrd="0" parTransId="{C65615F6-01CF-3C4D-89FF-ABBB19306F63}" sibTransId="{B56F255F-E9CE-6E41-A181-9B21EEBFFB66}"/>
    <dgm:cxn modelId="{CA050769-4956-0247-8892-6410E25A06F7}" srcId="{281652C3-4146-9D4D-BB04-D958D779944E}" destId="{3A61926B-A13F-2142-A6DF-CED9F887509D}" srcOrd="2" destOrd="0" parTransId="{14C55E5E-F7C2-244F-8083-25DB4033991E}" sibTransId="{BF082356-4E22-BE48-A3B3-624223137868}"/>
    <dgm:cxn modelId="{09F6EE6A-269E-DC4C-A5AE-8310A538CA39}" type="presOf" srcId="{C410C98E-E41A-844B-ADEC-E96CB339AE60}" destId="{7F484D46-23DF-AA4C-A5E6-A34D02009EB7}" srcOrd="0" destOrd="2" presId="urn:microsoft.com/office/officeart/2009/3/layout/StepUpProcess"/>
    <dgm:cxn modelId="{CE65106C-5BC1-844C-8E02-C9B9AAFB9F47}" type="presOf" srcId="{0AC764B3-A9D1-A942-9278-F4D713B7F3D0}" destId="{67FD55B1-B662-7249-B7F1-2425DDFE58FA}" srcOrd="0" destOrd="1" presId="urn:microsoft.com/office/officeart/2009/3/layout/StepUpProcess"/>
    <dgm:cxn modelId="{91E6E673-0AE8-0A4C-BD38-13B1C28826BD}" type="presOf" srcId="{281652C3-4146-9D4D-BB04-D958D779944E}" destId="{20D8B3FD-32DF-9547-A5B9-76F3C9EE11E8}" srcOrd="0" destOrd="0" presId="urn:microsoft.com/office/officeart/2009/3/layout/StepUpProcess"/>
    <dgm:cxn modelId="{C46D2C74-E79E-7346-AD44-F10138783B1D}" srcId="{1C6D51BB-BD54-6442-8B29-3798C65847EE}" destId="{C410C98E-E41A-844B-ADEC-E96CB339AE60}" srcOrd="1" destOrd="0" parTransId="{FF7F2EA3-B8A8-FF40-B4ED-23B3D668E69F}" sibTransId="{01B30690-9D0C-DC46-9843-A6E419093A75}"/>
    <dgm:cxn modelId="{BC19707B-56D7-BB45-B836-B32C66BD70B9}" srcId="{28EBDB17-C5F7-C449-B6AE-CFA5D758D9C0}" destId="{D0BBA2D2-A500-BE4C-A634-F0FA6A3726FD}" srcOrd="0" destOrd="0" parTransId="{718DFFA1-14F0-0144-A5E9-126A3D79B96F}" sibTransId="{456D4E47-CAB1-524F-9814-B7B3D555D335}"/>
    <dgm:cxn modelId="{5DE3CE89-47FC-6F43-8F12-F54CB7DBBA7F}" srcId="{8E813C38-8B4C-E544-A9C8-AD2E9871FF85}" destId="{28EBDB17-C5F7-C449-B6AE-CFA5D758D9C0}" srcOrd="1" destOrd="0" parTransId="{3D9004A9-53BA-B848-BB2D-8F479E53F869}" sibTransId="{2382D849-7AD2-A646-90B9-3268629A77FC}"/>
    <dgm:cxn modelId="{40A6A1A6-A194-F549-9048-850CB8A573E2}" type="presOf" srcId="{D89095EF-CD6F-8D4E-9867-6D93336A422C}" destId="{67FD55B1-B662-7249-B7F1-2425DDFE58FA}" srcOrd="0" destOrd="0" presId="urn:microsoft.com/office/officeart/2009/3/layout/StepUpProcess"/>
    <dgm:cxn modelId="{DB0E70AB-25EE-4C44-BDCD-BB23A83BA780}" srcId="{28EBDB17-C5F7-C449-B6AE-CFA5D758D9C0}" destId="{5B916F82-E2B5-0D43-91C2-49C3381E01B5}" srcOrd="1" destOrd="0" parTransId="{10D1333D-DE9C-7F49-B9C7-98CFCDC38096}" sibTransId="{D6D86233-2691-B44E-ADB1-45E21B651257}"/>
    <dgm:cxn modelId="{1F3078B0-B132-F14F-855E-9A72B0942C54}" srcId="{8E813C38-8B4C-E544-A9C8-AD2E9871FF85}" destId="{672F3FBD-0D8B-F244-A9C0-778EA5DF36CD}" srcOrd="0" destOrd="0" parTransId="{A8F6628C-EF47-5F4C-8EBF-D5E181D608CC}" sibTransId="{22C1DC17-6921-B340-A94B-E2F4D4730D30}"/>
    <dgm:cxn modelId="{CFCC5FBA-1A8F-7648-B963-BECD99F5B738}" type="presOf" srcId="{11815C54-35D3-154F-AFC9-D6526BA71405}" destId="{20D8B3FD-32DF-9547-A5B9-76F3C9EE11E8}" srcOrd="0" destOrd="1" presId="urn:microsoft.com/office/officeart/2009/3/layout/StepUpProcess"/>
    <dgm:cxn modelId="{A3C86EC2-7545-FA49-9867-00902E0110A7}" srcId="{281652C3-4146-9D4D-BB04-D958D779944E}" destId="{11815C54-35D3-154F-AFC9-D6526BA71405}" srcOrd="0" destOrd="0" parTransId="{139AA83E-BA10-254E-96D2-AC9BFABAFCBD}" sibTransId="{823020EE-D610-1C4B-8AC7-DB61156141EC}"/>
    <dgm:cxn modelId="{0EF068CE-EE5E-DA46-8228-BEB8D45929EA}" srcId="{28EBDB17-C5F7-C449-B6AE-CFA5D758D9C0}" destId="{AC30EB99-4E5A-A643-84C7-9E585E6F7FB6}" srcOrd="3" destOrd="0" parTransId="{FB22E975-43E5-2A47-8155-E4A2FEECA616}" sibTransId="{C43B516B-2DAD-7B43-9D60-7BB011777C55}"/>
    <dgm:cxn modelId="{D0E643D0-01EE-AC48-A255-7AF5E03326CF}" srcId="{D89095EF-CD6F-8D4E-9867-6D93336A422C}" destId="{5CACC997-7840-574B-8CED-0DCA00219F02}" srcOrd="1" destOrd="0" parTransId="{4C513998-259A-C84E-B877-9E36246FD50B}" sibTransId="{F86AD9DB-D237-4B47-9FA7-B2D3BE1FF203}"/>
    <dgm:cxn modelId="{97D78EE2-E6AC-254C-AA88-724229273B07}" type="presOf" srcId="{1C6D51BB-BD54-6442-8B29-3798C65847EE}" destId="{7F484D46-23DF-AA4C-A5E6-A34D02009EB7}" srcOrd="0" destOrd="0" presId="urn:microsoft.com/office/officeart/2009/3/layout/StepUpProcess"/>
    <dgm:cxn modelId="{1523BFE5-02AE-D849-A4AC-F3716D331558}" type="presOf" srcId="{5B916F82-E2B5-0D43-91C2-49C3381E01B5}" destId="{BD35A4E4-DA59-7742-9FA8-5A0B7EC81D5B}" srcOrd="0" destOrd="2" presId="urn:microsoft.com/office/officeart/2009/3/layout/StepUpProcess"/>
    <dgm:cxn modelId="{3AFA91E8-8BEE-354F-94D2-A5FB46475ACA}" type="presOf" srcId="{7260C10A-6617-C64E-8905-1846C239DD61}" destId="{883C4367-E774-5045-AB21-FEC25452A69F}" srcOrd="0" destOrd="1" presId="urn:microsoft.com/office/officeart/2009/3/layout/StepUpProcess"/>
    <dgm:cxn modelId="{1D84B0E8-A467-C94B-ABB2-50C747D413A6}" type="presOf" srcId="{3A61926B-A13F-2142-A6DF-CED9F887509D}" destId="{20D8B3FD-32DF-9547-A5B9-76F3C9EE11E8}" srcOrd="0" destOrd="3" presId="urn:microsoft.com/office/officeart/2009/3/layout/StepUpProcess"/>
    <dgm:cxn modelId="{D28CF2EA-99C9-ED43-86A3-DF2194D98A9F}" type="presOf" srcId="{28EBDB17-C5F7-C449-B6AE-CFA5D758D9C0}" destId="{BD35A4E4-DA59-7742-9FA8-5A0B7EC81D5B}" srcOrd="0" destOrd="0" presId="urn:microsoft.com/office/officeart/2009/3/layout/StepUpProcess"/>
    <dgm:cxn modelId="{FDE9ABF8-6A66-B64F-8B08-34150E9E55DD}" type="presOf" srcId="{5CACC997-7840-574B-8CED-0DCA00219F02}" destId="{67FD55B1-B662-7249-B7F1-2425DDFE58FA}" srcOrd="0" destOrd="2" presId="urn:microsoft.com/office/officeart/2009/3/layout/StepUpProcess"/>
    <dgm:cxn modelId="{67243E78-9FDE-5746-A22A-0593C2C22AC8}" type="presParOf" srcId="{EB1E65A2-AE61-8240-8DB4-7218F24A7321}" destId="{96DA3F35-8303-B042-A245-19AC1B5269B8}" srcOrd="0" destOrd="0" presId="urn:microsoft.com/office/officeart/2009/3/layout/StepUpProcess"/>
    <dgm:cxn modelId="{157BE568-D182-9643-8F6E-EF48809638E3}" type="presParOf" srcId="{96DA3F35-8303-B042-A245-19AC1B5269B8}" destId="{C2891CCA-06EA-CA40-83CE-9075490A579E}" srcOrd="0" destOrd="0" presId="urn:microsoft.com/office/officeart/2009/3/layout/StepUpProcess"/>
    <dgm:cxn modelId="{F3567DA9-11C1-9E4B-8DBB-4C9B6C446CAE}" type="presParOf" srcId="{96DA3F35-8303-B042-A245-19AC1B5269B8}" destId="{883C4367-E774-5045-AB21-FEC25452A69F}" srcOrd="1" destOrd="0" presId="urn:microsoft.com/office/officeart/2009/3/layout/StepUpProcess"/>
    <dgm:cxn modelId="{7CE8B23E-6510-1D48-85BD-A32F8F9F0F54}" type="presParOf" srcId="{96DA3F35-8303-B042-A245-19AC1B5269B8}" destId="{07D9A77B-1009-FA4E-ABE1-2972CD93F7B7}" srcOrd="2" destOrd="0" presId="urn:microsoft.com/office/officeart/2009/3/layout/StepUpProcess"/>
    <dgm:cxn modelId="{F766A05F-262E-614D-99FE-F39B8B2B530A}" type="presParOf" srcId="{EB1E65A2-AE61-8240-8DB4-7218F24A7321}" destId="{7DFDB713-DFB7-7445-B918-1EB4ABCC3E69}" srcOrd="1" destOrd="0" presId="urn:microsoft.com/office/officeart/2009/3/layout/StepUpProcess"/>
    <dgm:cxn modelId="{15C77ED3-DA52-804F-B42D-0BA82FF20CEE}" type="presParOf" srcId="{7DFDB713-DFB7-7445-B918-1EB4ABCC3E69}" destId="{4326131C-F2B7-5C4D-AD7A-7DA1F6387DB0}" srcOrd="0" destOrd="0" presId="urn:microsoft.com/office/officeart/2009/3/layout/StepUpProcess"/>
    <dgm:cxn modelId="{52E2E932-9FAB-6147-BE20-B5931E96F2AF}" type="presParOf" srcId="{EB1E65A2-AE61-8240-8DB4-7218F24A7321}" destId="{29D2E041-F5AD-C54D-B5D1-6A00F0B4DF66}" srcOrd="2" destOrd="0" presId="urn:microsoft.com/office/officeart/2009/3/layout/StepUpProcess"/>
    <dgm:cxn modelId="{173D288D-C388-A54C-AEA3-4D02C31B0395}" type="presParOf" srcId="{29D2E041-F5AD-C54D-B5D1-6A00F0B4DF66}" destId="{2874CD07-3038-ED4B-B75C-FC3EF2B4E496}" srcOrd="0" destOrd="0" presId="urn:microsoft.com/office/officeart/2009/3/layout/StepUpProcess"/>
    <dgm:cxn modelId="{53AB818E-DA76-6E44-919B-993CD8C89F5A}" type="presParOf" srcId="{29D2E041-F5AD-C54D-B5D1-6A00F0B4DF66}" destId="{BD35A4E4-DA59-7742-9FA8-5A0B7EC81D5B}" srcOrd="1" destOrd="0" presId="urn:microsoft.com/office/officeart/2009/3/layout/StepUpProcess"/>
    <dgm:cxn modelId="{1CBCEBBE-A7B4-B344-90DD-0EF960B04608}" type="presParOf" srcId="{29D2E041-F5AD-C54D-B5D1-6A00F0B4DF66}" destId="{7A787047-493D-0C43-BB7E-BA94E1CABE8A}" srcOrd="2" destOrd="0" presId="urn:microsoft.com/office/officeart/2009/3/layout/StepUpProcess"/>
    <dgm:cxn modelId="{C7C86CAD-A46D-C94C-BE76-95D06FA639BA}" type="presParOf" srcId="{EB1E65A2-AE61-8240-8DB4-7218F24A7321}" destId="{17C4D5DC-A49B-A449-BA13-4B5844634C24}" srcOrd="3" destOrd="0" presId="urn:microsoft.com/office/officeart/2009/3/layout/StepUpProcess"/>
    <dgm:cxn modelId="{EBF575F9-B988-884A-B414-06D11AC30DFA}" type="presParOf" srcId="{17C4D5DC-A49B-A449-BA13-4B5844634C24}" destId="{83F10B53-7FE4-544C-B805-1CBA744C09A5}" srcOrd="0" destOrd="0" presId="urn:microsoft.com/office/officeart/2009/3/layout/StepUpProcess"/>
    <dgm:cxn modelId="{70900CA3-ECB8-5C4E-8BAF-63829A09CA62}" type="presParOf" srcId="{EB1E65A2-AE61-8240-8DB4-7218F24A7321}" destId="{E98EA865-0EC8-6A41-996D-8A2B83F965F5}" srcOrd="4" destOrd="0" presId="urn:microsoft.com/office/officeart/2009/3/layout/StepUpProcess"/>
    <dgm:cxn modelId="{66915D1B-2BE4-BB40-9723-ED68AC76DB8F}" type="presParOf" srcId="{E98EA865-0EC8-6A41-996D-8A2B83F965F5}" destId="{7830EBB8-E2C9-6D42-B739-970E057E2BD1}" srcOrd="0" destOrd="0" presId="urn:microsoft.com/office/officeart/2009/3/layout/StepUpProcess"/>
    <dgm:cxn modelId="{89D568CD-A5C6-674C-93C1-949C783CA50D}" type="presParOf" srcId="{E98EA865-0EC8-6A41-996D-8A2B83F965F5}" destId="{20D8B3FD-32DF-9547-A5B9-76F3C9EE11E8}" srcOrd="1" destOrd="0" presId="urn:microsoft.com/office/officeart/2009/3/layout/StepUpProcess"/>
    <dgm:cxn modelId="{F5C1984D-4470-AD43-8020-C4A455A8E769}" type="presParOf" srcId="{E98EA865-0EC8-6A41-996D-8A2B83F965F5}" destId="{4842CE7C-3FB5-B94B-B840-C210477D4F5A}" srcOrd="2" destOrd="0" presId="urn:microsoft.com/office/officeart/2009/3/layout/StepUpProcess"/>
    <dgm:cxn modelId="{BE198101-9E21-1941-AD37-905F336AB946}" type="presParOf" srcId="{EB1E65A2-AE61-8240-8DB4-7218F24A7321}" destId="{E480110B-BB58-FD4C-AF46-2889AF2C03EC}" srcOrd="5" destOrd="0" presId="urn:microsoft.com/office/officeart/2009/3/layout/StepUpProcess"/>
    <dgm:cxn modelId="{768CDC36-A179-5341-8FCD-A9AE9A59FB1B}" type="presParOf" srcId="{E480110B-BB58-FD4C-AF46-2889AF2C03EC}" destId="{50044445-577B-1641-AFCD-D4AC09EC7135}" srcOrd="0" destOrd="0" presId="urn:microsoft.com/office/officeart/2009/3/layout/StepUpProcess"/>
    <dgm:cxn modelId="{4FE877B0-E268-974B-98C0-0E98C6D1D9C6}" type="presParOf" srcId="{EB1E65A2-AE61-8240-8DB4-7218F24A7321}" destId="{8DE519FF-B7C9-7841-A573-51BFD15D29B7}" srcOrd="6" destOrd="0" presId="urn:microsoft.com/office/officeart/2009/3/layout/StepUpProcess"/>
    <dgm:cxn modelId="{68790FB3-A1D7-4943-AB95-E43C88AB1BFF}" type="presParOf" srcId="{8DE519FF-B7C9-7841-A573-51BFD15D29B7}" destId="{D528E142-8D52-D54F-89FA-2B16F372371F}" srcOrd="0" destOrd="0" presId="urn:microsoft.com/office/officeart/2009/3/layout/StepUpProcess"/>
    <dgm:cxn modelId="{B72C2B36-3415-994E-9E49-DCF2C961B405}" type="presParOf" srcId="{8DE519FF-B7C9-7841-A573-51BFD15D29B7}" destId="{7F484D46-23DF-AA4C-A5E6-A34D02009EB7}" srcOrd="1" destOrd="0" presId="urn:microsoft.com/office/officeart/2009/3/layout/StepUpProcess"/>
    <dgm:cxn modelId="{55422A29-3FD1-AD4E-8394-831065B0D022}" type="presParOf" srcId="{8DE519FF-B7C9-7841-A573-51BFD15D29B7}" destId="{0117440D-EB0A-6B4E-8435-B61DF535A1A7}" srcOrd="2" destOrd="0" presId="urn:microsoft.com/office/officeart/2009/3/layout/StepUpProcess"/>
    <dgm:cxn modelId="{65F9ED4B-7219-AB44-9F1B-F0625650DE20}" type="presParOf" srcId="{EB1E65A2-AE61-8240-8DB4-7218F24A7321}" destId="{D029F1C5-FF46-0445-8E18-07A46F897D79}" srcOrd="7" destOrd="0" presId="urn:microsoft.com/office/officeart/2009/3/layout/StepUpProcess"/>
    <dgm:cxn modelId="{D7D15195-CCF4-EE4E-B770-EA49A2379AC1}" type="presParOf" srcId="{D029F1C5-FF46-0445-8E18-07A46F897D79}" destId="{705D5A2A-2248-6746-84F4-C37307F2AFDE}" srcOrd="0" destOrd="0" presId="urn:microsoft.com/office/officeart/2009/3/layout/StepUpProcess"/>
    <dgm:cxn modelId="{A1BFAFB1-7F2B-F54E-A02A-1B413115321E}" type="presParOf" srcId="{EB1E65A2-AE61-8240-8DB4-7218F24A7321}" destId="{41599880-0A1F-2F45-9A27-E381DB844333}" srcOrd="8" destOrd="0" presId="urn:microsoft.com/office/officeart/2009/3/layout/StepUpProcess"/>
    <dgm:cxn modelId="{3EEF9A18-A09B-AD4F-B761-93DA4C6E82FD}" type="presParOf" srcId="{41599880-0A1F-2F45-9A27-E381DB844333}" destId="{3A4A332E-4D36-1D4D-B9A9-47DE9DA4D496}" srcOrd="0" destOrd="0" presId="urn:microsoft.com/office/officeart/2009/3/layout/StepUpProcess"/>
    <dgm:cxn modelId="{208A683C-EE6C-2F4E-9176-BB5B9819E341}" type="presParOf" srcId="{41599880-0A1F-2F45-9A27-E381DB844333}" destId="{67FD55B1-B662-7249-B7F1-2425DDFE58FA}"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12D31-5D3C-D645-8B8A-B31709E99192}">
      <dsp:nvSpPr>
        <dsp:cNvPr id="0" name=""/>
        <dsp:cNvSpPr/>
      </dsp:nvSpPr>
      <dsp:spPr>
        <a:xfrm>
          <a:off x="1013855" y="0"/>
          <a:ext cx="3837630" cy="3837630"/>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b="0" kern="1200" dirty="0"/>
            <a:t>AI</a:t>
          </a:r>
        </a:p>
      </dsp:txBody>
      <dsp:txXfrm>
        <a:off x="2262044" y="191881"/>
        <a:ext cx="1341251" cy="575644"/>
      </dsp:txXfrm>
    </dsp:sp>
    <dsp:sp modelId="{A70B5D8B-9A06-B440-AE55-CEA705532989}">
      <dsp:nvSpPr>
        <dsp:cNvPr id="0" name=""/>
        <dsp:cNvSpPr/>
      </dsp:nvSpPr>
      <dsp:spPr>
        <a:xfrm>
          <a:off x="1493559" y="959407"/>
          <a:ext cx="2878222" cy="2878222"/>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Machine Learning</a:t>
          </a:r>
        </a:p>
      </dsp:txBody>
      <dsp:txXfrm>
        <a:off x="2262044" y="1139296"/>
        <a:ext cx="1341251" cy="539666"/>
      </dsp:txXfrm>
    </dsp:sp>
    <dsp:sp modelId="{01C5D250-180A-6542-B9B5-F5D5D1104541}">
      <dsp:nvSpPr>
        <dsp:cNvPr id="0" name=""/>
        <dsp:cNvSpPr/>
      </dsp:nvSpPr>
      <dsp:spPr>
        <a:xfrm>
          <a:off x="1973263" y="1918815"/>
          <a:ext cx="1918815" cy="1918815"/>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Deep Learning</a:t>
          </a:r>
        </a:p>
      </dsp:txBody>
      <dsp:txXfrm>
        <a:off x="2254266" y="2398518"/>
        <a:ext cx="1356807" cy="9594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91CCA-06EA-CA40-83CE-9075490A579E}">
      <dsp:nvSpPr>
        <dsp:cNvPr id="0" name=""/>
        <dsp:cNvSpPr/>
      </dsp:nvSpPr>
      <dsp:spPr>
        <a:xfrm rot="5400000">
          <a:off x="326335" y="1844967"/>
          <a:ext cx="980608" cy="1631711"/>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C4367-E774-5045-AB21-FEC25452A69F}">
      <dsp:nvSpPr>
        <dsp:cNvPr id="0" name=""/>
        <dsp:cNvSpPr/>
      </dsp:nvSpPr>
      <dsp:spPr>
        <a:xfrm>
          <a:off x="162647" y="2332497"/>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Research</a:t>
          </a:r>
          <a:endPar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Papers</a:t>
          </a:r>
        </a:p>
        <a:p>
          <a:pPr marL="171450" lvl="1" indent="-171450" algn="l" defTabSz="711200" rtl="0">
            <a:lnSpc>
              <a:spcPct val="90000"/>
            </a:lnSpc>
            <a:spcBef>
              <a:spcPct val="0"/>
            </a:spcBef>
            <a:spcAft>
              <a:spcPct val="15000"/>
            </a:spcAft>
            <a:buChar char="•"/>
          </a:pPr>
          <a:r>
            <a:rPr lang="en-US" sz="1600" kern="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SoTA</a:t>
          </a:r>
          <a:endPar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Pre-trained</a:t>
          </a:r>
        </a:p>
      </dsp:txBody>
      <dsp:txXfrm>
        <a:off x="162647" y="2332497"/>
        <a:ext cx="1473117" cy="1291274"/>
      </dsp:txXfrm>
    </dsp:sp>
    <dsp:sp modelId="{07D9A77B-1009-FA4E-ABE1-2972CD93F7B7}">
      <dsp:nvSpPr>
        <dsp:cNvPr id="0" name=""/>
        <dsp:cNvSpPr/>
      </dsp:nvSpPr>
      <dsp:spPr>
        <a:xfrm>
          <a:off x="1357818" y="1724838"/>
          <a:ext cx="277946" cy="277946"/>
        </a:xfrm>
        <a:prstGeom prst="triangle">
          <a:avLst>
            <a:gd name="adj" fmla="val 100000"/>
          </a:avLst>
        </a:prstGeom>
        <a:solidFill>
          <a:schemeClr val="accent2">
            <a:hueOff val="61245"/>
            <a:satOff val="0"/>
            <a:lumOff val="-319"/>
            <a:alphaOff val="0"/>
          </a:schemeClr>
        </a:solidFill>
        <a:ln w="25400" cap="flat" cmpd="sng" algn="ctr">
          <a:solidFill>
            <a:schemeClr val="accent2">
              <a:hueOff val="61245"/>
              <a:satOff val="0"/>
              <a:lumOff val="-3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74CD07-3038-ED4B-B75C-FC3EF2B4E496}">
      <dsp:nvSpPr>
        <dsp:cNvPr id="0" name=""/>
        <dsp:cNvSpPr/>
      </dsp:nvSpPr>
      <dsp:spPr>
        <a:xfrm rot="5400000">
          <a:off x="2129719" y="1398717"/>
          <a:ext cx="980608" cy="1631711"/>
        </a:xfrm>
        <a:prstGeom prst="corner">
          <a:avLst>
            <a:gd name="adj1" fmla="val 16120"/>
            <a:gd name="adj2" fmla="val 16110"/>
          </a:avLst>
        </a:prstGeom>
        <a:solidFill>
          <a:schemeClr val="accent2">
            <a:hueOff val="122491"/>
            <a:satOff val="0"/>
            <a:lumOff val="-637"/>
            <a:alphaOff val="0"/>
          </a:schemeClr>
        </a:solidFill>
        <a:ln w="25400" cap="flat" cmpd="sng" algn="ctr">
          <a:solidFill>
            <a:schemeClr val="accent2">
              <a:hueOff val="122491"/>
              <a:satOff val="0"/>
              <a:lumOff val="-6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35A4E4-DA59-7742-9FA8-5A0B7EC81D5B}">
      <dsp:nvSpPr>
        <dsp:cNvPr id="0" name=""/>
        <dsp:cNvSpPr/>
      </dsp:nvSpPr>
      <dsp:spPr>
        <a:xfrm>
          <a:off x="1966031" y="1886248"/>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Prep</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acquisition</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Clean</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Augment</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Preprocess</a:t>
          </a:r>
        </a:p>
      </dsp:txBody>
      <dsp:txXfrm>
        <a:off x="1966031" y="1886248"/>
        <a:ext cx="1473117" cy="1291274"/>
      </dsp:txXfrm>
    </dsp:sp>
    <dsp:sp modelId="{7A787047-493D-0C43-BB7E-BA94E1CABE8A}">
      <dsp:nvSpPr>
        <dsp:cNvPr id="0" name=""/>
        <dsp:cNvSpPr/>
      </dsp:nvSpPr>
      <dsp:spPr>
        <a:xfrm>
          <a:off x="3161202" y="1278589"/>
          <a:ext cx="277946" cy="277946"/>
        </a:xfrm>
        <a:prstGeom prst="triangle">
          <a:avLst>
            <a:gd name="adj" fmla="val 100000"/>
          </a:avLst>
        </a:prstGeom>
        <a:solidFill>
          <a:schemeClr val="accent2">
            <a:hueOff val="183736"/>
            <a:satOff val="0"/>
            <a:lumOff val="-956"/>
            <a:alphaOff val="0"/>
          </a:schemeClr>
        </a:solidFill>
        <a:ln w="25400" cap="flat" cmpd="sng" algn="ctr">
          <a:solidFill>
            <a:schemeClr val="accent2">
              <a:hueOff val="183736"/>
              <a:satOff val="0"/>
              <a:lumOff val="-9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30EBB8-E2C9-6D42-B739-970E057E2BD1}">
      <dsp:nvSpPr>
        <dsp:cNvPr id="0" name=""/>
        <dsp:cNvSpPr/>
      </dsp:nvSpPr>
      <dsp:spPr>
        <a:xfrm rot="5400000">
          <a:off x="3933103" y="952468"/>
          <a:ext cx="980608" cy="1631711"/>
        </a:xfrm>
        <a:prstGeom prst="corner">
          <a:avLst>
            <a:gd name="adj1" fmla="val 16120"/>
            <a:gd name="adj2" fmla="val 16110"/>
          </a:avLst>
        </a:prstGeom>
        <a:solidFill>
          <a:schemeClr val="accent2">
            <a:hueOff val="244981"/>
            <a:satOff val="0"/>
            <a:lumOff val="-1275"/>
            <a:alphaOff val="0"/>
          </a:schemeClr>
        </a:solidFill>
        <a:ln w="25400" cap="flat" cmpd="sng" algn="ctr">
          <a:solidFill>
            <a:schemeClr val="accent2">
              <a:hueOff val="244981"/>
              <a:satOff val="0"/>
              <a:lumOff val="-1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D8B3FD-32DF-9547-A5B9-76F3C9EE11E8}">
      <dsp:nvSpPr>
        <dsp:cNvPr id="0" name=""/>
        <dsp:cNvSpPr/>
      </dsp:nvSpPr>
      <dsp:spPr>
        <a:xfrm>
          <a:off x="3769415" y="1439998"/>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Neural arch</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Loss</a:t>
          </a:r>
        </a:p>
      </dsp:txBody>
      <dsp:txXfrm>
        <a:off x="3769415" y="1439998"/>
        <a:ext cx="1473117" cy="1291274"/>
      </dsp:txXfrm>
    </dsp:sp>
    <dsp:sp modelId="{4842CE7C-3FB5-B94B-B840-C210477D4F5A}">
      <dsp:nvSpPr>
        <dsp:cNvPr id="0" name=""/>
        <dsp:cNvSpPr/>
      </dsp:nvSpPr>
      <dsp:spPr>
        <a:xfrm>
          <a:off x="4964586" y="832340"/>
          <a:ext cx="277946" cy="277946"/>
        </a:xfrm>
        <a:prstGeom prst="triangle">
          <a:avLst>
            <a:gd name="adj" fmla="val 100000"/>
          </a:avLst>
        </a:prstGeom>
        <a:solidFill>
          <a:schemeClr val="accent2">
            <a:hueOff val="306227"/>
            <a:satOff val="0"/>
            <a:lumOff val="-1593"/>
            <a:alphaOff val="0"/>
          </a:schemeClr>
        </a:solidFill>
        <a:ln w="25400" cap="flat" cmpd="sng" algn="ctr">
          <a:solidFill>
            <a:schemeClr val="accent2">
              <a:hueOff val="306227"/>
              <a:satOff val="0"/>
              <a:lumOff val="-159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8E142-8D52-D54F-89FA-2B16F372371F}">
      <dsp:nvSpPr>
        <dsp:cNvPr id="0" name=""/>
        <dsp:cNvSpPr/>
      </dsp:nvSpPr>
      <dsp:spPr>
        <a:xfrm rot="5400000">
          <a:off x="5736487" y="506219"/>
          <a:ext cx="980608" cy="1631711"/>
        </a:xfrm>
        <a:prstGeom prst="corner">
          <a:avLst>
            <a:gd name="adj1" fmla="val 16120"/>
            <a:gd name="adj2" fmla="val 16110"/>
          </a:avLst>
        </a:prstGeom>
        <a:solidFill>
          <a:schemeClr val="accent2">
            <a:hueOff val="367472"/>
            <a:satOff val="0"/>
            <a:lumOff val="-1912"/>
            <a:alphaOff val="0"/>
          </a:schemeClr>
        </a:solidFill>
        <a:ln w="25400" cap="flat" cmpd="sng" algn="ctr">
          <a:solidFill>
            <a:schemeClr val="accent2">
              <a:hueOff val="367472"/>
              <a:satOff val="0"/>
              <a:lumOff val="-19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484D46-23DF-AA4C-A5E6-A34D02009EB7}">
      <dsp:nvSpPr>
        <dsp:cNvPr id="0" name=""/>
        <dsp:cNvSpPr/>
      </dsp:nvSpPr>
      <dsp:spPr>
        <a:xfrm>
          <a:off x="5572799" y="993749"/>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Hyper parameters tuning</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GPUs</a:t>
          </a:r>
        </a:p>
      </dsp:txBody>
      <dsp:txXfrm>
        <a:off x="5572799" y="993749"/>
        <a:ext cx="1473117" cy="1291274"/>
      </dsp:txXfrm>
    </dsp:sp>
    <dsp:sp modelId="{0117440D-EB0A-6B4E-8435-B61DF535A1A7}">
      <dsp:nvSpPr>
        <dsp:cNvPr id="0" name=""/>
        <dsp:cNvSpPr/>
      </dsp:nvSpPr>
      <dsp:spPr>
        <a:xfrm>
          <a:off x="6767970" y="386091"/>
          <a:ext cx="277946" cy="277946"/>
        </a:xfrm>
        <a:prstGeom prst="triangle">
          <a:avLst>
            <a:gd name="adj" fmla="val 100000"/>
          </a:avLst>
        </a:prstGeom>
        <a:solidFill>
          <a:schemeClr val="accent2">
            <a:hueOff val="428717"/>
            <a:satOff val="0"/>
            <a:lumOff val="-2230"/>
            <a:alphaOff val="0"/>
          </a:schemeClr>
        </a:solidFill>
        <a:ln w="25400" cap="flat" cmpd="sng" algn="ctr">
          <a:solidFill>
            <a:schemeClr val="accent2">
              <a:hueOff val="428717"/>
              <a:satOff val="0"/>
              <a:lumOff val="-22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4A332E-4D36-1D4D-B9A9-47DE9DA4D496}">
      <dsp:nvSpPr>
        <dsp:cNvPr id="0" name=""/>
        <dsp:cNvSpPr/>
      </dsp:nvSpPr>
      <dsp:spPr>
        <a:xfrm rot="5400000">
          <a:off x="7539871" y="59970"/>
          <a:ext cx="980608" cy="1631711"/>
        </a:xfrm>
        <a:prstGeom prst="corner">
          <a:avLst>
            <a:gd name="adj1" fmla="val 16120"/>
            <a:gd name="adj2" fmla="val 16110"/>
          </a:avLst>
        </a:prstGeom>
        <a:solidFill>
          <a:schemeClr val="accent2">
            <a:hueOff val="489963"/>
            <a:satOff val="0"/>
            <a:lumOff val="-2549"/>
            <a:alphaOff val="0"/>
          </a:schemeClr>
        </a:solidFill>
        <a:ln w="25400" cap="flat" cmpd="sng" algn="ctr">
          <a:solidFill>
            <a:schemeClr val="accent2">
              <a:hueOff val="489963"/>
              <a:satOff val="0"/>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FD55B1-B662-7249-B7F1-2425DDFE58FA}">
      <dsp:nvSpPr>
        <dsp:cNvPr id="0" name=""/>
        <dsp:cNvSpPr/>
      </dsp:nvSpPr>
      <dsp:spPr>
        <a:xfrm>
          <a:off x="7376183" y="547500"/>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Endpoint setup</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Scaling</a:t>
          </a:r>
        </a:p>
      </dsp:txBody>
      <dsp:txXfrm>
        <a:off x="7376183" y="547500"/>
        <a:ext cx="1473117" cy="12912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06598-CA1E-0545-953D-0D2594B25666}">
      <dsp:nvSpPr>
        <dsp:cNvPr id="0" name=""/>
        <dsp:cNvSpPr/>
      </dsp:nvSpPr>
      <dsp:spPr>
        <a:xfrm rot="5400000">
          <a:off x="5004082" y="-2005013"/>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Imperative, Symbolic and Dynamic APIs</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APIs in Python, Scala, C, C++, R (and more)</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Toolkits for CV, NLP and lots of examples</a:t>
          </a:r>
          <a:endParaRPr lang="en-US" sz="160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rot="-5400000">
        <a:off x="2885704" y="156976"/>
        <a:ext cx="5086529" cy="806161"/>
      </dsp:txXfrm>
    </dsp:sp>
    <dsp:sp modelId="{A3797F35-C3A1-3E4A-A665-42EBAB932F9F}">
      <dsp:nvSpPr>
        <dsp:cNvPr id="0" name=""/>
        <dsp:cNvSpPr/>
      </dsp:nvSpPr>
      <dsp:spPr>
        <a:xfrm>
          <a:off x="0" y="1692"/>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Ease of Use</a:t>
          </a:r>
        </a:p>
      </dsp:txBody>
      <dsp:txXfrm>
        <a:off x="54514" y="56206"/>
        <a:ext cx="2776675" cy="1007701"/>
      </dsp:txXfrm>
    </dsp:sp>
    <dsp:sp modelId="{D4CF8C7B-D79A-6846-90FA-611E326A7AF8}">
      <dsp:nvSpPr>
        <dsp:cNvPr id="0" name=""/>
        <dsp:cNvSpPr/>
      </dsp:nvSpPr>
      <dsp:spPr>
        <a:xfrm rot="5400000">
          <a:off x="5004082" y="-832447"/>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Optimized for CPU, GPU, ARM (and more)</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Highly scalable distributed training</a:t>
          </a:r>
        </a:p>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Quantization, Sparse, NCCL, and more…</a:t>
          </a:r>
        </a:p>
      </dsp:txBody>
      <dsp:txXfrm rot="-5400000">
        <a:off x="2885704" y="1329542"/>
        <a:ext cx="5086529" cy="806161"/>
      </dsp:txXfrm>
    </dsp:sp>
    <dsp:sp modelId="{33DE3896-EDEC-1A47-8D2B-6B6BBD668483}">
      <dsp:nvSpPr>
        <dsp:cNvPr id="0" name=""/>
        <dsp:cNvSpPr/>
      </dsp:nvSpPr>
      <dsp:spPr>
        <a:xfrm>
          <a:off x="0" y="1174258"/>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54514" y="1228772"/>
        <a:ext cx="2776675" cy="1007701"/>
      </dsp:txXfrm>
    </dsp:sp>
    <dsp:sp modelId="{D3E5A4E2-5FBE-BB49-84D7-89918F502AC1}">
      <dsp:nvSpPr>
        <dsp:cNvPr id="0" name=""/>
        <dsp:cNvSpPr/>
      </dsp:nvSpPr>
      <dsp:spPr>
        <a:xfrm rot="5400000">
          <a:off x="5004082" y="340119"/>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Train on cloud, predict on edge</a:t>
          </a:r>
        </a:p>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Model serving framework</a:t>
          </a:r>
        </a:p>
        <a:p>
          <a:pPr marL="171450" lvl="1" indent="-171450" algn="l" defTabSz="800100">
            <a:lnSpc>
              <a:spcPct val="90000"/>
            </a:lnSpc>
            <a:spcBef>
              <a:spcPct val="0"/>
            </a:spcBef>
            <a:spcAft>
              <a:spcPct val="15000"/>
            </a:spcAft>
            <a:buChar char="•"/>
          </a:pPr>
          <a:r>
            <a:rPr lang="en-US" sz="1800" kern="1200" dirty="0" err="1">
              <a:latin typeface="Amazon Ember" panose="020B0603020204020204" pitchFamily="34" charset="0"/>
              <a:ea typeface="Amazon Ember" panose="020B0603020204020204" pitchFamily="34" charset="0"/>
              <a:cs typeface="Amazon Ember" panose="020B0603020204020204" pitchFamily="34" charset="0"/>
            </a:rPr>
            <a:t>Keras</a:t>
          </a:r>
          <a:r>
            <a:rPr lang="en-US" sz="1800" kern="1200" dirty="0">
              <a:latin typeface="Amazon Ember" panose="020B0603020204020204" pitchFamily="34" charset="0"/>
              <a:ea typeface="Amazon Ember" panose="020B0603020204020204" pitchFamily="34" charset="0"/>
              <a:cs typeface="Amazon Ember" panose="020B0603020204020204" pitchFamily="34" charset="0"/>
            </a:rPr>
            <a:t> backend support, ONNX support</a:t>
          </a:r>
        </a:p>
      </dsp:txBody>
      <dsp:txXfrm rot="-5400000">
        <a:off x="2885704" y="2502109"/>
        <a:ext cx="5086529" cy="806161"/>
      </dsp:txXfrm>
    </dsp:sp>
    <dsp:sp modelId="{AEC7898E-B7DC-1B4E-9A16-C924DE306E67}">
      <dsp:nvSpPr>
        <dsp:cNvPr id="0" name=""/>
        <dsp:cNvSpPr/>
      </dsp:nvSpPr>
      <dsp:spPr>
        <a:xfrm>
          <a:off x="0" y="2346824"/>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Portability</a:t>
          </a:r>
        </a:p>
      </dsp:txBody>
      <dsp:txXfrm>
        <a:off x="54514" y="2401338"/>
        <a:ext cx="2776675" cy="10077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1" y="-778307"/>
          <a:ext cx="6050265" cy="6050265"/>
        </a:xfrm>
        <a:prstGeom prst="blockArc">
          <a:avLst>
            <a:gd name="adj1" fmla="val 18900000"/>
            <a:gd name="adj2" fmla="val 2700000"/>
            <a:gd name="adj3" fmla="val 357"/>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6" cy="408382"/>
      </dsp:txXfrm>
    </dsp:sp>
    <dsp:sp modelId="{3F6D4A8D-9AE1-274B-83C0-5134F90457C8}">
      <dsp:nvSpPr>
        <dsp:cNvPr id="0" name=""/>
        <dsp:cNvSpPr/>
      </dsp:nvSpPr>
      <dsp:spPr>
        <a:xfrm>
          <a:off x="59990" y="153233"/>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6" y="817215"/>
          <a:ext cx="3335338"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6" y="817215"/>
        <a:ext cx="3335338" cy="408382"/>
      </dsp:txXfrm>
    </dsp:sp>
    <dsp:sp modelId="{9420F19B-6A7B-1440-B111-ACC528AF527F}">
      <dsp:nvSpPr>
        <dsp:cNvPr id="0" name=""/>
        <dsp:cNvSpPr/>
      </dsp:nvSpPr>
      <dsp:spPr>
        <a:xfrm>
          <a:off x="429817" y="766167"/>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699"/>
          <a:ext cx="3132675"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699"/>
        <a:ext cx="3132675" cy="408382"/>
      </dsp:txXfrm>
    </dsp:sp>
    <dsp:sp modelId="{76BA6E6C-DA08-F64D-B35C-25477768E5F9}">
      <dsp:nvSpPr>
        <dsp:cNvPr id="0" name=""/>
        <dsp:cNvSpPr/>
      </dsp:nvSpPr>
      <dsp:spPr>
        <a:xfrm>
          <a:off x="632481" y="1378651"/>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6" cy="408382"/>
      </dsp:txXfrm>
    </dsp:sp>
    <dsp:sp modelId="{B8A522E1-D6D2-ED4A-8EF8-86895D5FF5EF}">
      <dsp:nvSpPr>
        <dsp:cNvPr id="0" name=""/>
        <dsp:cNvSpPr/>
      </dsp:nvSpPr>
      <dsp:spPr>
        <a:xfrm>
          <a:off x="697189" y="1991585"/>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5"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5" cy="408382"/>
      </dsp:txXfrm>
    </dsp:sp>
    <dsp:sp modelId="{9CB70FF8-63A5-3044-8DFB-667A11431665}">
      <dsp:nvSpPr>
        <dsp:cNvPr id="0" name=""/>
        <dsp:cNvSpPr/>
      </dsp:nvSpPr>
      <dsp:spPr>
        <a:xfrm>
          <a:off x="632481" y="2604519"/>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6" y="3268051"/>
          <a:ext cx="3335338"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6" y="3268051"/>
        <a:ext cx="3335338" cy="408382"/>
      </dsp:txXfrm>
    </dsp:sp>
    <dsp:sp modelId="{6D23E375-92E4-2F4B-8769-716F31B3EC34}">
      <dsp:nvSpPr>
        <dsp:cNvPr id="0" name=""/>
        <dsp:cNvSpPr/>
      </dsp:nvSpPr>
      <dsp:spPr>
        <a:xfrm>
          <a:off x="429817" y="3217004"/>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5"/>
          <a:ext cx="37051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5"/>
        <a:ext cx="3705166" cy="408382"/>
      </dsp:txXfrm>
    </dsp:sp>
    <dsp:sp modelId="{EEFEDD19-8F0C-A04B-BB29-F848DAE68632}">
      <dsp:nvSpPr>
        <dsp:cNvPr id="0" name=""/>
        <dsp:cNvSpPr/>
      </dsp:nvSpPr>
      <dsp:spPr>
        <a:xfrm>
          <a:off x="59990" y="3829937"/>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91CCA-06EA-CA40-83CE-9075490A579E}">
      <dsp:nvSpPr>
        <dsp:cNvPr id="0" name=""/>
        <dsp:cNvSpPr/>
      </dsp:nvSpPr>
      <dsp:spPr>
        <a:xfrm rot="5400000">
          <a:off x="326335" y="1844967"/>
          <a:ext cx="980608" cy="1631711"/>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3C4367-E774-5045-AB21-FEC25452A69F}">
      <dsp:nvSpPr>
        <dsp:cNvPr id="0" name=""/>
        <dsp:cNvSpPr/>
      </dsp:nvSpPr>
      <dsp:spPr>
        <a:xfrm>
          <a:off x="162647" y="2332497"/>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Research</a:t>
          </a:r>
          <a:endParaRPr lang="en-US" sz="16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FER on Kaggle</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FER+ Paper</a:t>
          </a:r>
        </a:p>
      </dsp:txBody>
      <dsp:txXfrm>
        <a:off x="162647" y="2332497"/>
        <a:ext cx="1473117" cy="1291274"/>
      </dsp:txXfrm>
    </dsp:sp>
    <dsp:sp modelId="{07D9A77B-1009-FA4E-ABE1-2972CD93F7B7}">
      <dsp:nvSpPr>
        <dsp:cNvPr id="0" name=""/>
        <dsp:cNvSpPr/>
      </dsp:nvSpPr>
      <dsp:spPr>
        <a:xfrm>
          <a:off x="1357818" y="1724838"/>
          <a:ext cx="277946" cy="277946"/>
        </a:xfrm>
        <a:prstGeom prst="triangle">
          <a:avLst>
            <a:gd name="adj" fmla="val 100000"/>
          </a:avLst>
        </a:prstGeom>
        <a:solidFill>
          <a:schemeClr val="accent2">
            <a:hueOff val="61245"/>
            <a:satOff val="0"/>
            <a:lumOff val="-319"/>
            <a:alphaOff val="0"/>
          </a:schemeClr>
        </a:solidFill>
        <a:ln w="25400" cap="flat" cmpd="sng" algn="ctr">
          <a:solidFill>
            <a:schemeClr val="accent2">
              <a:hueOff val="61245"/>
              <a:satOff val="0"/>
              <a:lumOff val="-31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74CD07-3038-ED4B-B75C-FC3EF2B4E496}">
      <dsp:nvSpPr>
        <dsp:cNvPr id="0" name=""/>
        <dsp:cNvSpPr/>
      </dsp:nvSpPr>
      <dsp:spPr>
        <a:xfrm rot="5400000">
          <a:off x="2129719" y="1398717"/>
          <a:ext cx="980608" cy="1631711"/>
        </a:xfrm>
        <a:prstGeom prst="corner">
          <a:avLst>
            <a:gd name="adj1" fmla="val 16120"/>
            <a:gd name="adj2" fmla="val 16110"/>
          </a:avLst>
        </a:prstGeom>
        <a:solidFill>
          <a:schemeClr val="accent2">
            <a:hueOff val="122491"/>
            <a:satOff val="0"/>
            <a:lumOff val="-637"/>
            <a:alphaOff val="0"/>
          </a:schemeClr>
        </a:solidFill>
        <a:ln w="25400" cap="flat" cmpd="sng" algn="ctr">
          <a:solidFill>
            <a:schemeClr val="accent2">
              <a:hueOff val="122491"/>
              <a:satOff val="0"/>
              <a:lumOff val="-6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35A4E4-DA59-7742-9FA8-5A0B7EC81D5B}">
      <dsp:nvSpPr>
        <dsp:cNvPr id="0" name=""/>
        <dsp:cNvSpPr/>
      </dsp:nvSpPr>
      <dsp:spPr>
        <a:xfrm>
          <a:off x="1966031" y="1886248"/>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Prep</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acquisition</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Clean</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Augment</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Preprocess</a:t>
          </a:r>
        </a:p>
      </dsp:txBody>
      <dsp:txXfrm>
        <a:off x="1966031" y="1886248"/>
        <a:ext cx="1473117" cy="1291274"/>
      </dsp:txXfrm>
    </dsp:sp>
    <dsp:sp modelId="{7A787047-493D-0C43-BB7E-BA94E1CABE8A}">
      <dsp:nvSpPr>
        <dsp:cNvPr id="0" name=""/>
        <dsp:cNvSpPr/>
      </dsp:nvSpPr>
      <dsp:spPr>
        <a:xfrm>
          <a:off x="3161202" y="1278589"/>
          <a:ext cx="277946" cy="277946"/>
        </a:xfrm>
        <a:prstGeom prst="triangle">
          <a:avLst>
            <a:gd name="adj" fmla="val 100000"/>
          </a:avLst>
        </a:prstGeom>
        <a:solidFill>
          <a:schemeClr val="accent2">
            <a:hueOff val="183736"/>
            <a:satOff val="0"/>
            <a:lumOff val="-956"/>
            <a:alphaOff val="0"/>
          </a:schemeClr>
        </a:solidFill>
        <a:ln w="25400" cap="flat" cmpd="sng" algn="ctr">
          <a:solidFill>
            <a:schemeClr val="accent2">
              <a:hueOff val="183736"/>
              <a:satOff val="0"/>
              <a:lumOff val="-9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30EBB8-E2C9-6D42-B739-970E057E2BD1}">
      <dsp:nvSpPr>
        <dsp:cNvPr id="0" name=""/>
        <dsp:cNvSpPr/>
      </dsp:nvSpPr>
      <dsp:spPr>
        <a:xfrm rot="5400000">
          <a:off x="3933103" y="952468"/>
          <a:ext cx="980608" cy="1631711"/>
        </a:xfrm>
        <a:prstGeom prst="corner">
          <a:avLst>
            <a:gd name="adj1" fmla="val 16120"/>
            <a:gd name="adj2" fmla="val 16110"/>
          </a:avLst>
        </a:prstGeom>
        <a:solidFill>
          <a:schemeClr val="accent2">
            <a:hueOff val="244981"/>
            <a:satOff val="0"/>
            <a:lumOff val="-1275"/>
            <a:alphaOff val="0"/>
          </a:schemeClr>
        </a:solidFill>
        <a:ln w="25400" cap="flat" cmpd="sng" algn="ctr">
          <a:solidFill>
            <a:schemeClr val="accent2">
              <a:hueOff val="244981"/>
              <a:satOff val="0"/>
              <a:lumOff val="-1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D8B3FD-32DF-9547-A5B9-76F3C9EE11E8}">
      <dsp:nvSpPr>
        <dsp:cNvPr id="0" name=""/>
        <dsp:cNvSpPr/>
      </dsp:nvSpPr>
      <dsp:spPr>
        <a:xfrm>
          <a:off x="3769415" y="1439998"/>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VGG13</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Updated model head</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Chose a loss function</a:t>
          </a:r>
        </a:p>
      </dsp:txBody>
      <dsp:txXfrm>
        <a:off x="3769415" y="1439998"/>
        <a:ext cx="1473117" cy="1291274"/>
      </dsp:txXfrm>
    </dsp:sp>
    <dsp:sp modelId="{4842CE7C-3FB5-B94B-B840-C210477D4F5A}">
      <dsp:nvSpPr>
        <dsp:cNvPr id="0" name=""/>
        <dsp:cNvSpPr/>
      </dsp:nvSpPr>
      <dsp:spPr>
        <a:xfrm>
          <a:off x="4964586" y="832340"/>
          <a:ext cx="277946" cy="277946"/>
        </a:xfrm>
        <a:prstGeom prst="triangle">
          <a:avLst>
            <a:gd name="adj" fmla="val 100000"/>
          </a:avLst>
        </a:prstGeom>
        <a:solidFill>
          <a:schemeClr val="accent2">
            <a:hueOff val="306227"/>
            <a:satOff val="0"/>
            <a:lumOff val="-1593"/>
            <a:alphaOff val="0"/>
          </a:schemeClr>
        </a:solidFill>
        <a:ln w="25400" cap="flat" cmpd="sng" algn="ctr">
          <a:solidFill>
            <a:schemeClr val="accent2">
              <a:hueOff val="306227"/>
              <a:satOff val="0"/>
              <a:lumOff val="-159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8E142-8D52-D54F-89FA-2B16F372371F}">
      <dsp:nvSpPr>
        <dsp:cNvPr id="0" name=""/>
        <dsp:cNvSpPr/>
      </dsp:nvSpPr>
      <dsp:spPr>
        <a:xfrm rot="5400000">
          <a:off x="5736487" y="506219"/>
          <a:ext cx="980608" cy="1631711"/>
        </a:xfrm>
        <a:prstGeom prst="corner">
          <a:avLst>
            <a:gd name="adj1" fmla="val 16120"/>
            <a:gd name="adj2" fmla="val 16110"/>
          </a:avLst>
        </a:prstGeom>
        <a:solidFill>
          <a:schemeClr val="accent2">
            <a:hueOff val="367472"/>
            <a:satOff val="0"/>
            <a:lumOff val="-1912"/>
            <a:alphaOff val="0"/>
          </a:schemeClr>
        </a:solidFill>
        <a:ln w="25400" cap="flat" cmpd="sng" algn="ctr">
          <a:solidFill>
            <a:schemeClr val="accent2">
              <a:hueOff val="367472"/>
              <a:satOff val="0"/>
              <a:lumOff val="-19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484D46-23DF-AA4C-A5E6-A34D02009EB7}">
      <dsp:nvSpPr>
        <dsp:cNvPr id="0" name=""/>
        <dsp:cNvSpPr/>
      </dsp:nvSpPr>
      <dsp:spPr>
        <a:xfrm>
          <a:off x="5572799" y="993749"/>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Hyper parameters tuning</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GPUs</a:t>
          </a:r>
        </a:p>
      </dsp:txBody>
      <dsp:txXfrm>
        <a:off x="5572799" y="993749"/>
        <a:ext cx="1473117" cy="1291274"/>
      </dsp:txXfrm>
    </dsp:sp>
    <dsp:sp modelId="{0117440D-EB0A-6B4E-8435-B61DF535A1A7}">
      <dsp:nvSpPr>
        <dsp:cNvPr id="0" name=""/>
        <dsp:cNvSpPr/>
      </dsp:nvSpPr>
      <dsp:spPr>
        <a:xfrm>
          <a:off x="6767970" y="386091"/>
          <a:ext cx="277946" cy="277946"/>
        </a:xfrm>
        <a:prstGeom prst="triangle">
          <a:avLst>
            <a:gd name="adj" fmla="val 100000"/>
          </a:avLst>
        </a:prstGeom>
        <a:solidFill>
          <a:schemeClr val="accent2">
            <a:hueOff val="428717"/>
            <a:satOff val="0"/>
            <a:lumOff val="-2230"/>
            <a:alphaOff val="0"/>
          </a:schemeClr>
        </a:solidFill>
        <a:ln w="25400" cap="flat" cmpd="sng" algn="ctr">
          <a:solidFill>
            <a:schemeClr val="accent2">
              <a:hueOff val="428717"/>
              <a:satOff val="0"/>
              <a:lumOff val="-22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4A332E-4D36-1D4D-B9A9-47DE9DA4D496}">
      <dsp:nvSpPr>
        <dsp:cNvPr id="0" name=""/>
        <dsp:cNvSpPr/>
      </dsp:nvSpPr>
      <dsp:spPr>
        <a:xfrm rot="5400000">
          <a:off x="7539871" y="59970"/>
          <a:ext cx="980608" cy="1631711"/>
        </a:xfrm>
        <a:prstGeom prst="corner">
          <a:avLst>
            <a:gd name="adj1" fmla="val 16120"/>
            <a:gd name="adj2" fmla="val 16110"/>
          </a:avLst>
        </a:prstGeom>
        <a:solidFill>
          <a:schemeClr val="accent2">
            <a:hueOff val="489963"/>
            <a:satOff val="0"/>
            <a:lumOff val="-2549"/>
            <a:alphaOff val="0"/>
          </a:schemeClr>
        </a:solidFill>
        <a:ln w="25400" cap="flat" cmpd="sng" algn="ctr">
          <a:solidFill>
            <a:schemeClr val="accent2">
              <a:hueOff val="489963"/>
              <a:satOff val="0"/>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FD55B1-B662-7249-B7F1-2425DDFE58FA}">
      <dsp:nvSpPr>
        <dsp:cNvPr id="0" name=""/>
        <dsp:cNvSpPr/>
      </dsp:nvSpPr>
      <dsp:spPr>
        <a:xfrm>
          <a:off x="7376183" y="547500"/>
          <a:ext cx="1473117" cy="1291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a:t>
          </a:r>
        </a:p>
        <a:p>
          <a:pPr marL="171450" lvl="1" indent="-171450" algn="l" defTabSz="71120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Used MMS to deploy</a:t>
          </a:r>
        </a:p>
        <a:p>
          <a:pPr marL="171450" lvl="1" indent="-171450" algn="l" defTabSz="711200" rtl="0">
            <a:lnSpc>
              <a:spcPct val="90000"/>
            </a:lnSpc>
            <a:spcBef>
              <a:spcPct val="0"/>
            </a:spcBef>
            <a:spcAft>
              <a:spcPct val="15000"/>
            </a:spcAft>
            <a:buChar char="•"/>
          </a:pPr>
          <a:r>
            <a:rPr lang="en-US" sz="160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 processing code</a:t>
          </a:r>
        </a:p>
      </dsp:txBody>
      <dsp:txXfrm>
        <a:off x="7376183" y="547500"/>
        <a:ext cx="1473117" cy="129127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BC1282-5AB7-E94D-9649-44D462F2E1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E96355-9198-FA4B-9FC0-6A932C848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A32EE4-1BE5-A54A-B7C0-6A0C32DD6315}" type="datetimeFigureOut">
              <a:rPr lang="en-US" smtClean="0"/>
              <a:t>5/8/19</a:t>
            </a:fld>
            <a:endParaRPr lang="en-US"/>
          </a:p>
        </p:txBody>
      </p:sp>
      <p:sp>
        <p:nvSpPr>
          <p:cNvPr id="4" name="Footer Placeholder 3">
            <a:extLst>
              <a:ext uri="{FF2B5EF4-FFF2-40B4-BE49-F238E27FC236}">
                <a16:creationId xmlns:a16="http://schemas.microsoft.com/office/drawing/2014/main" id="{3B9C2E85-9761-8F4A-853C-44C156B131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7C53B9-D6D1-3446-BB32-233F7CFB1F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7B0871-35BA-9D4C-BCB2-68C5947B897E}" type="slidenum">
              <a:rPr lang="en-US" smtClean="0"/>
              <a:t>‹#›</a:t>
            </a:fld>
            <a:endParaRPr lang="en-US"/>
          </a:p>
        </p:txBody>
      </p:sp>
    </p:spTree>
    <p:extLst>
      <p:ext uri="{BB962C8B-B14F-4D97-AF65-F5344CB8AC3E}">
        <p14:creationId xmlns:p14="http://schemas.microsoft.com/office/powerpoint/2010/main" val="729485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5/8/19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r>
              <a:rPr lang="en-US" b="1" dirty="0"/>
              <a:t>My name is Hagay Lupesko</a:t>
            </a:r>
            <a:r>
              <a:rPr lang="en-US" dirty="0"/>
              <a:t>, I’m an engineering</a:t>
            </a:r>
            <a:r>
              <a:rPr lang="en-US" baseline="0" dirty="0"/>
              <a:t> manager with Amazon AI, and I’m working with my team on the area of Deep Learning Systems.</a:t>
            </a:r>
          </a:p>
          <a:p>
            <a:endParaRPr lang="en-US" baseline="0" dirty="0"/>
          </a:p>
          <a:p>
            <a:r>
              <a:rPr lang="en-US" baseline="0" dirty="0"/>
              <a:t>I this workshop, I will be taking you through a journey, from incepting an AI model, through cleaning the data, building the model, training it, and all the way to deploying it as a service. I chose the problem of facial expression recognition, but it is pretty much an arbitrary choice, and we could have chosen other models.</a:t>
            </a:r>
          </a:p>
          <a:p>
            <a:endParaRPr lang="en-US" baseline="0" dirty="0"/>
          </a:p>
          <a:p>
            <a:r>
              <a:rPr lang="en-US" baseline="0" dirty="0"/>
              <a:t>By the end of this session, you will know the basics of taking an idea for an AI model, and building it up all the way to production – so make sure you are listening carefully </a:t>
            </a:r>
            <a:r>
              <a:rPr lang="en-US" baseline="0" dirty="0">
                <a:sym typeface="Wingdings" pitchFamily="2" charset="2"/>
              </a:rPr>
              <a: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Feel free to ask questions during the talk, and if you want to chat some more -I'll be here after the talk.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0764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model our problem a bit.</a:t>
            </a:r>
            <a:br>
              <a:rPr lang="en-US" dirty="0"/>
            </a:br>
            <a:r>
              <a:rPr lang="en-US" dirty="0"/>
              <a:t>- This is a problem that involves images as input - so we're probably interested in some sort of convnets. Who here is familiar with convnets? we can explain more about convnets and 2D conv layers later.</a:t>
            </a:r>
          </a:p>
          <a:p>
            <a:r>
              <a:rPr lang="en-US" dirty="0"/>
              <a:t>- We would like to classify our input into a few classes, each representing emotion expressions - so we'll need a classification head for our model such as a </a:t>
            </a:r>
            <a:r>
              <a:rPr lang="en-US" dirty="0" err="1"/>
              <a:t>Softmax</a:t>
            </a:r>
            <a:r>
              <a:rPr lang="en-US" dirty="0"/>
              <a:t>, and a classification loss function. Who's familiar with </a:t>
            </a:r>
            <a:r>
              <a:rPr lang="en-US" dirty="0" err="1"/>
              <a:t>Softmax</a:t>
            </a:r>
            <a:r>
              <a:rPr lang="en-US" dirty="0"/>
              <a:t>?</a:t>
            </a:r>
            <a:br>
              <a:rPr lang="en-US" dirty="0"/>
            </a:br>
            <a:r>
              <a:rPr lang="en-US" dirty="0"/>
              <a:t>- Lastly, a short research on the web will reveal that this problem was already researched and solved - FER and more recently FER+ from Microsoft Research.</a:t>
            </a:r>
            <a:br>
              <a:rPr lang="en-US" dirty="0"/>
            </a:br>
            <a:br>
              <a:rPr lang="en-US" dirty="0"/>
            </a:br>
            <a:r>
              <a:rPr lang="en-US" dirty="0"/>
              <a:t>FER was posted on Kaggle ~4 years ago, and in our lab session, we will beat the best result on Kaggle by more than 10%, using deep learning and conv nets.</a:t>
            </a:r>
            <a:br>
              <a:rPr lang="en-US" dirty="0"/>
            </a:br>
            <a:r>
              <a:rPr lang="en-US" dirty="0"/>
              <a:t>This lab session is based on the model proposed by </a:t>
            </a:r>
            <a:r>
              <a:rPr lang="en-US" dirty="0" err="1"/>
              <a:t>Barsoum</a:t>
            </a:r>
            <a:r>
              <a:rPr lang="en-US" dirty="0"/>
              <a:t> et al in their FER+ paper.</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3828332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lab, let's go over the process by which we are realizing and productionizing ideas.</a:t>
            </a:r>
            <a:br>
              <a:rPr lang="en-US" dirty="0"/>
            </a:br>
            <a:br>
              <a:rPr lang="en-US" dirty="0"/>
            </a:br>
            <a:r>
              <a:rPr lang="en-US" dirty="0"/>
              <a:t>We start with research of the state of the art, papers, implementation, and in best case scenarios - pre-trained models we can just use!</a:t>
            </a:r>
            <a:br>
              <a:rPr lang="en-US" dirty="0"/>
            </a:br>
            <a:br>
              <a:rPr lang="en-US" dirty="0"/>
            </a:br>
            <a:r>
              <a:rPr lang="en-US" dirty="0"/>
              <a:t>We then handle the critical yet sometimes boring work of preparing the data our model will train on. Remember - your model is only as good as your data!</a:t>
            </a:r>
            <a:br>
              <a:rPr lang="en-US" dirty="0"/>
            </a:br>
            <a:br>
              <a:rPr lang="en-US" dirty="0"/>
            </a:br>
            <a:r>
              <a:rPr lang="en-US" dirty="0"/>
              <a:t>Next we define and build our model architecture, loss function and initial hyper parameters.</a:t>
            </a:r>
            <a:br>
              <a:rPr lang="en-US" dirty="0"/>
            </a:br>
            <a:br>
              <a:rPr lang="en-US" dirty="0"/>
            </a:br>
            <a:r>
              <a:rPr lang="en-US" dirty="0"/>
              <a:t>Then we train our model, depending on the model and hardware you have access to, this can take quite some time. Use GPUs where possible!</a:t>
            </a:r>
            <a:br>
              <a:rPr lang="en-US" dirty="0"/>
            </a:br>
            <a:br>
              <a:rPr lang="en-US" dirty="0"/>
            </a:br>
            <a:r>
              <a:rPr lang="en-US" dirty="0"/>
              <a:t>Lastly - to take our model to production we'll need to deploy it, and scale as needed.</a:t>
            </a:r>
            <a:br>
              <a:rPr lang="en-US" dirty="0"/>
            </a:br>
            <a:br>
              <a:rPr lang="en-US" dirty="0"/>
            </a:br>
            <a:r>
              <a:rPr lang="en-US" dirty="0"/>
              <a:t>We'll go over these in our lab.</a:t>
            </a:r>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244953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lab, we will use Apache </a:t>
            </a:r>
            <a:r>
              <a:rPr lang="en-US" dirty="0" err="1"/>
              <a:t>MXNet</a:t>
            </a:r>
            <a:r>
              <a:rPr lang="en-US" dirty="0"/>
              <a:t> as our deep learning </a:t>
            </a:r>
            <a:r>
              <a:rPr lang="en-US" dirty="0" err="1"/>
              <a:t>franework</a:t>
            </a:r>
            <a:r>
              <a:rPr lang="en-US" dirty="0"/>
              <a:t>.</a:t>
            </a:r>
            <a:br>
              <a:rPr lang="en-US" dirty="0"/>
            </a:br>
            <a:r>
              <a:rPr lang="en-US" dirty="0"/>
              <a:t>With a show of hands: who is familiar with </a:t>
            </a:r>
            <a:r>
              <a:rPr lang="en-US" dirty="0" err="1"/>
              <a:t>MXNet</a:t>
            </a:r>
            <a:r>
              <a:rPr lang="en-US" dirty="0"/>
              <a:t>?</a:t>
            </a:r>
            <a:br>
              <a:rPr lang="en-US" dirty="0"/>
            </a:br>
            <a:br>
              <a:rPr lang="en-US" dirty="0"/>
            </a:br>
            <a:r>
              <a:rPr lang="en-US" dirty="0"/>
              <a:t>So 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418822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950835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spcBef>
                <a:spcPts val="600"/>
              </a:spcBef>
              <a:spcAft>
                <a:spcPts val="600"/>
              </a:spcAft>
              <a:buFont typeface="Arial" panose="020B0604020202020204" pitchFamily="34" charset="0"/>
              <a:buNone/>
            </a:pPr>
            <a:endParaRPr lang="en-US" sz="1200" kern="1200" dirty="0">
              <a:solidFill>
                <a:schemeClr val="tx1"/>
              </a:solidFill>
              <a:latin typeface="+mn-lt"/>
              <a:ea typeface="+mn-ea"/>
              <a:cs typeface="+mn-cs"/>
            </a:endParaRPr>
          </a:p>
        </p:txBody>
      </p:sp>
    </p:spTree>
    <p:extLst>
      <p:ext uri="{BB962C8B-B14F-4D97-AF65-F5344CB8AC3E}">
        <p14:creationId xmlns:p14="http://schemas.microsoft.com/office/powerpoint/2010/main" val="1241191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 let's start the lab!</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93461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the deployment lab, I'd like to provide some background about the tool we will use for deployment: Model Server for </a:t>
            </a:r>
            <a:r>
              <a:rPr lang="en-US" dirty="0" err="1"/>
              <a:t>MXNet</a:t>
            </a:r>
            <a:r>
              <a:rPr lang="en-US" dirty="0"/>
              <a:t>, or MMS for short.</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372100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886425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41971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of background on MMS:</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80604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 let’s get going. We'll start with a brief intro to deep learning to understand what it is and why it matters.</a:t>
            </a:r>
            <a:br>
              <a:rPr lang="en-US" baseline="0" dirty="0"/>
            </a:br>
            <a:endParaRPr lang="en-US" baseline="0" dirty="0"/>
          </a:p>
          <a:p>
            <a:r>
              <a:rPr lang="en-US" baseline="0" dirty="0"/>
              <a:t>With a show of hands – How many of you have experience with ML? know what Deep Learning is? How many have ever implemented a neural network? How many have deployed one to production?</a:t>
            </a:r>
          </a:p>
          <a:p>
            <a:endParaRPr lang="en-US" baseline="0" dirty="0"/>
          </a:p>
          <a:p>
            <a:r>
              <a:rPr lang="en-US" baseline="0" dirty="0"/>
              <a:t>Let’s start with AI. AI is an active research area dating back to at least the 50s if not earlier. Investigating the various aspects of enabling machines to mimic, and surpass, human intelligence. Alan Turing, a computing pioneer, calibrated the essence of AI by moving from the philosophical question “can machines think” to a more relevant question “can machines do what us humans can?”</a:t>
            </a:r>
          </a:p>
          <a:p>
            <a:endParaRPr lang="en-US" baseline="0" dirty="0"/>
          </a:p>
          <a:p>
            <a:r>
              <a:rPr lang="en-US" baseline="0" dirty="0"/>
              <a:t>ML is a subset of AI, and is really a different programming paradigm. Traditional programming, that is mostly taught at schools, is about us humans programming rules, and the machine executing these rules on data to provide answers. </a:t>
            </a:r>
            <a:br>
              <a:rPr lang="en-US" baseline="0" dirty="0"/>
            </a:br>
            <a:r>
              <a:rPr lang="en-US" baseline="0" dirty="0"/>
              <a:t>ML is taking in data and answers, and constructs the rules by itself. This is closer to how humans learn from experience.</a:t>
            </a:r>
          </a:p>
          <a:p>
            <a:r>
              <a:rPr lang="en-US" baseline="0" dirty="0"/>
              <a:t>So ML is the set of techniques that enables machines to learn rules from data, without being explicitly programmed. ML is really an umbrella term that includes algorithms like decision trees, SVM and also neural networks.</a:t>
            </a:r>
          </a:p>
          <a:p>
            <a:endParaRPr lang="en-US" baseline="0" dirty="0"/>
          </a:p>
          <a:p>
            <a:r>
              <a:rPr lang="en-US" baseline="0" dirty="0"/>
              <a:t>This takes us to Deep Learning. DL is a subset of ML, a technique inspired by the human brain – or neurons to be more exact – that uses interconnected artificial neurons to learn from samples.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369742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330603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here’s a recap of what we did in this workshop</a:t>
            </a:r>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4271501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you enjoyed this session so far!</a:t>
            </a:r>
            <a:br>
              <a:rPr lang="en-US" dirty="0"/>
            </a:br>
            <a:r>
              <a:rPr lang="en-US" dirty="0"/>
              <a:t>An intern on our team, S.K., had built a web app on top of MMS and AWS Container Service, that has a nice front-end you can play around with. </a:t>
            </a:r>
            <a:br>
              <a:rPr lang="en-US" dirty="0"/>
            </a:br>
            <a:r>
              <a:rPr lang="en-US" dirty="0"/>
              <a:t>Let's check it out, and feel free to share with your friends.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554627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335004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at the base of Deep Learning there is the artificial neural network, and at the base of that there is the artificial neurons.</a:t>
            </a:r>
            <a:br>
              <a:rPr lang="en-US" baseline="0" dirty="0"/>
            </a:br>
            <a:endParaRPr lang="en-US" baseline="0" dirty="0"/>
          </a:p>
          <a:p>
            <a:r>
              <a:rPr lang="en-US" baseline="0" dirty="0"/>
              <a:t>Artificial neurons are inspired by the human brain’s neuron cells. These cells are abundant in the brain, we have ~100B of them, they receive, process and transmit information through electrical and chemical signals. They are connected to one another via Synapses, which we have ~1Quadrillion of (that’s 1000 trillion) – and form neural networks that are responsible for much of our brain and spinal cord activities.</a:t>
            </a:r>
          </a:p>
          <a:p>
            <a:endParaRPr lang="en-US" baseline="0" dirty="0"/>
          </a:p>
          <a:p>
            <a:r>
              <a:rPr lang="en-US" baseline="0" dirty="0"/>
              <a:t>Artificial neurons are only inspired by real neurons, actual design and implementation differs significantly. In fact, the AN construct is pretty simple:</a:t>
            </a:r>
          </a:p>
          <a:p>
            <a:r>
              <a:rPr lang="en-US" baseline="0" dirty="0"/>
              <a:t>We have inputs coming into the AN, and each input has a weight parameter assigned to it. There is a linear combination of the input vector and the weight vector, and the output scalar is fed into a non linear function that then spits out another scalar. The non-linear function is very important, since it makes the overall network able to handle non-linear features.</a:t>
            </a:r>
          </a:p>
          <a:p>
            <a:endParaRPr lang="en-US" baseline="0" dirty="0"/>
          </a:p>
          <a:p>
            <a:r>
              <a:rPr lang="en-US" baseline="0" dirty="0"/>
              <a:t>That’s it. This output is, in turn, becoming one of the input of another neuron.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83555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a Neural Network at its most simplistic form is composed of layers, each consisting of a set of artificial neurons, that are interconnected across layers with weighted edges. The term “deep learning” was coined due to these networks having many hidden layers, which makes them “deep”.</a:t>
            </a:r>
            <a:br>
              <a:rPr lang="en-US" baseline="0" dirty="0"/>
            </a:br>
            <a:r>
              <a:rPr lang="en-US" baseline="0" dirty="0"/>
              <a:t>The network takes the input vector, matrix, or more generally tensor, and feeds every element of the input into a unit in the input layer. From there the computation cascades across the units and layers, until we get an output in the output layer.</a:t>
            </a:r>
            <a:br>
              <a:rPr lang="en-US" baseline="0" dirty="0"/>
            </a:br>
            <a:br>
              <a:rPr lang="en-US" baseline="0" dirty="0"/>
            </a:br>
            <a:r>
              <a:rPr lang="en-US" baseline="0" dirty="0"/>
              <a:t>Neural networks are non linear functions, and can learn non linear features, as the activation functions in each neuron is non linear.</a:t>
            </a:r>
            <a:br>
              <a:rPr lang="en-US" baseline="0" dirty="0"/>
            </a:br>
            <a:r>
              <a:rPr lang="en-US" baseline="0" dirty="0"/>
              <a:t>They enable learning features in a hierarchical way, with each layer learning a feature that is leveraging the features learned in the previous layer.</a:t>
            </a:r>
            <a:br>
              <a:rPr lang="en-US" baseline="0" dirty="0"/>
            </a:br>
            <a:r>
              <a:rPr lang="en-US" baseline="0" dirty="0"/>
              <a:t>And very importantly: it is a scalable architecture that can be made more complex with more learning capabilities by enlarging the network and/or modifying the operators in neurons.</a:t>
            </a:r>
            <a:br>
              <a:rPr lang="en-US" baseline="0" dirty="0"/>
            </a:br>
            <a:br>
              <a:rPr lang="en-US" baseline="0" dirty="0"/>
            </a:br>
            <a:r>
              <a:rPr lang="en-US" baseline="0" dirty="0"/>
              <a:t>And it is typically very heavy computationally. Modern networks such as resnet-152 have hundreds of layers and requires billions of FLOPs to compute just a single prediction.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24769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difficult part is training the network, so we can find the right weights that will approximate the function modeling the problem we are trying to solve.</a:t>
            </a:r>
          </a:p>
          <a:p>
            <a:br>
              <a:rPr lang="en-US" baseline="0" dirty="0"/>
            </a:br>
            <a:r>
              <a:rPr lang="en-US" baseline="0" dirty="0"/>
              <a:t>We start with the “</a:t>
            </a:r>
            <a:r>
              <a:rPr lang="en-US" b="1" baseline="0" dirty="0"/>
              <a:t>Forward Pass</a:t>
            </a:r>
            <a:r>
              <a:rPr lang="en-US" baseline="0" dirty="0"/>
              <a:t>”, in which we take a sample from our labeled input data, feed it through the network to get the inference, or prediction result.</a:t>
            </a:r>
          </a:p>
          <a:p>
            <a:br>
              <a:rPr lang="en-US" baseline="0" dirty="0"/>
            </a:br>
            <a:r>
              <a:rPr lang="en-US" baseline="0" dirty="0"/>
              <a:t>We then do the “</a:t>
            </a:r>
            <a:r>
              <a:rPr lang="en-US" b="1" baseline="0" dirty="0"/>
              <a:t>Backwards Pass</a:t>
            </a:r>
            <a:r>
              <a:rPr lang="en-US" baseline="0" dirty="0"/>
              <a:t>”, also called “</a:t>
            </a:r>
            <a:r>
              <a:rPr lang="en-US" b="1" baseline="0" dirty="0" err="1"/>
              <a:t>Backprop</a:t>
            </a:r>
            <a:r>
              <a:rPr lang="en-US" baseline="0" dirty="0"/>
              <a:t>”, where we calculate the loss, i.e. how bad did the network did compared to the “Ground Truth” – the label of the sample input data – and then we back propagate the loss across the network, finding the gradients of each weight to identify the direction of the error.</a:t>
            </a:r>
          </a:p>
          <a:p>
            <a:r>
              <a:rPr lang="en-US" baseline="0" dirty="0"/>
              <a:t>We then update the weights across the network, in a direction opposite to the gradient, and in a value that is typically a fraction of the gradient – this fraction is called the “</a:t>
            </a:r>
            <a:r>
              <a:rPr lang="en-US" b="1" baseline="0" dirty="0"/>
              <a:t>Learning Rate</a:t>
            </a:r>
            <a:r>
              <a:rPr lang="en-US" baseline="0" dirty="0"/>
              <a:t>”.</a:t>
            </a:r>
          </a:p>
          <a:p>
            <a:endParaRPr lang="en-US" baseline="0" dirty="0"/>
          </a:p>
          <a:p>
            <a:r>
              <a:rPr lang="en-US" baseline="0" dirty="0"/>
              <a:t>The Backwards Pass is where learning happens. Through repeated iterations, we are leveraging the gradient to take down the loss, until we converge into a low error rate.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57736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about why Deep Learning is a big deal</a:t>
            </a:r>
          </a:p>
          <a:p>
            <a:endParaRPr lang="en-US" baseline="0" dirty="0"/>
          </a:p>
          <a:p>
            <a:r>
              <a:rPr lang="en-US" b="1" baseline="0" dirty="0"/>
              <a:t>You can see Deep Learning applied </a:t>
            </a:r>
            <a:r>
              <a:rPr lang="en-US" baseline="0" dirty="0"/>
              <a:t>in more and more domains, with a growing impact on our lives.</a:t>
            </a:r>
          </a:p>
          <a:p>
            <a:r>
              <a:rPr lang="en-US" baseline="0" dirty="0"/>
              <a:t>If you look at the breadth of AI applied within Amazon alone, you can see DL in the Retail Website within personalization and recs, you can see it optimizing Amazon’s logistics, you probably noticed the boom voice-enabled personal assistants, and you may have heard that Amazon drones also rely on deep learning, just as other autonomous vehicles tech is relying on it. And of course the list goes 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2811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Beyond the growing</a:t>
            </a:r>
            <a:r>
              <a:rPr lang="en-US" b="1" baseline="0" dirty="0"/>
              <a:t> usage of DL in applications </a:t>
            </a:r>
            <a:r>
              <a:rPr lang="en-US" baseline="0" dirty="0"/>
              <a:t>and devices around us, there is another interesting aspect to deep learning, and that is how well it does compared to the dominant species on this planet: us!</a:t>
            </a:r>
          </a:p>
          <a:p>
            <a:endParaRPr lang="en-US" dirty="0"/>
          </a:p>
          <a:p>
            <a:r>
              <a:rPr lang="en-US" dirty="0"/>
              <a:t>One of the first areas Deep Learning was able to demonstrate state of the art results, was in the domain of Computer</a:t>
            </a:r>
            <a:r>
              <a:rPr lang="en-US" baseline="0" dirty="0"/>
              <a:t> Vision. A classical problem in that domain is Object Classification: given an image, identify the most prominent object in that image out of a set of pre-defined classes. A DNN presented in 2012 by Alex </a:t>
            </a:r>
            <a:r>
              <a:rPr lang="en-US" baseline="0" dirty="0" err="1"/>
              <a:t>Krizhevsky</a:t>
            </a:r>
            <a:r>
              <a:rPr lang="en-US" baseline="0" dirty="0"/>
              <a:t>, was able to leap-frog the best known </a:t>
            </a:r>
            <a:r>
              <a:rPr lang="en-US" baseline="0" dirty="0" err="1"/>
              <a:t>algo</a:t>
            </a:r>
            <a:r>
              <a:rPr lang="en-US" baseline="0" dirty="0"/>
              <a:t> to date by over 30%. That was really a major leap, and since then every year the best algorithm for Object Classification, and many other Vision tasks, are based on Deep Learning, with results that keep on getting better. R</a:t>
            </a:r>
            <a:r>
              <a:rPr lang="en-US" dirty="0"/>
              <a:t>esearch paper by </a:t>
            </a:r>
            <a:r>
              <a:rPr lang="en-US" dirty="0" err="1"/>
              <a:t>Geirhos</a:t>
            </a:r>
            <a:r>
              <a:rPr lang="en-US" dirty="0"/>
              <a:t> from 2017</a:t>
            </a:r>
            <a:r>
              <a:rPr lang="en-US" baseline="0" dirty="0"/>
              <a:t> shows that DNNs already outperform humans in Object Classification </a:t>
            </a:r>
            <a:r>
              <a:rPr lang="mr-IN" baseline="0" dirty="0"/>
              <a:t>–</a:t>
            </a:r>
            <a:r>
              <a:rPr lang="en-US" baseline="0" dirty="0"/>
              <a:t> a task us humans have been programmed to specialize in by evolution. The paper also shows that human vision actually performs better when noise is introduced – it may make you feel better, it worked for me </a:t>
            </a:r>
            <a:r>
              <a:rPr lang="en-US" baseline="0" dirty="0">
                <a:sym typeface="Wingdings" pitchFamily="2" charset="2"/>
              </a:rPr>
              <a:t></a:t>
            </a:r>
            <a:br>
              <a:rPr lang="en-US" baseline="0" dirty="0"/>
            </a:br>
            <a:endParaRPr lang="en-US" baseline="0" dirty="0"/>
          </a:p>
          <a:p>
            <a:endParaRPr lang="en-US" baseline="0" dirty="0"/>
          </a:p>
          <a:p>
            <a:endParaRPr lang="en-US" baseline="0" dirty="0"/>
          </a:p>
          <a:p>
            <a:r>
              <a:rPr lang="en-US" baseline="0" dirty="0" err="1"/>
              <a:t>AlexNet</a:t>
            </a:r>
            <a:r>
              <a:rPr lang="en-US" baseline="0" dirty="0"/>
              <a:t> paper: https://</a:t>
            </a:r>
            <a:r>
              <a:rPr lang="en-US" baseline="0" dirty="0" err="1"/>
              <a:t>papers.nips.cc</a:t>
            </a:r>
            <a:r>
              <a:rPr lang="en-US" baseline="0" dirty="0"/>
              <a:t>/paper/4824-imagenet-classification-with-deep-convolutional-neural-networks.pdf</a:t>
            </a:r>
          </a:p>
          <a:p>
            <a:r>
              <a:rPr lang="en-US" baseline="0" dirty="0"/>
              <a:t>Humans vs DNNs paper: https://</a:t>
            </a:r>
            <a:r>
              <a:rPr lang="en-US" baseline="0" dirty="0" err="1"/>
              <a:t>arxiv.org</a:t>
            </a:r>
            <a:r>
              <a:rPr lang="en-US" baseline="0" dirty="0"/>
              <a:t>/pdf/1706.06969.pdf </a:t>
            </a: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933587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the background, let's try to solve a problem that is hard to solve with traditional programming, but one that deep learning is especially good at: Facial Expression Recognition.</a:t>
            </a: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294430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case with quite a few hard problems, defining it is pretty easy: given an image of a human face, classify the emotion expressed.</a:t>
            </a:r>
          </a:p>
          <a:p>
            <a:endParaRPr lang="en-US" dirty="0"/>
          </a:p>
          <a:p>
            <a:r>
              <a:rPr lang="en-US" dirty="0"/>
              <a:t>Let's give it a try folks.</a:t>
            </a:r>
          </a:p>
          <a:p>
            <a:r>
              <a:rPr lang="en-US" dirty="0"/>
              <a:t>Let's start with the first image to the left: any guesses?</a:t>
            </a:r>
          </a:p>
          <a:p>
            <a:r>
              <a:rPr lang="en-US" dirty="0"/>
              <a:t>Second?</a:t>
            </a:r>
          </a:p>
          <a:p>
            <a:r>
              <a:rPr lang="en-US" dirty="0"/>
              <a:t>Third?</a:t>
            </a:r>
          </a:p>
          <a:p>
            <a:endParaRPr lang="en-US" dirty="0"/>
          </a:p>
          <a:p>
            <a:r>
              <a:rPr lang="en-US" dirty="0"/>
              <a:t>In fact, this is not an easy problem for humans as well, and to get descent labeling out of human crowd sourced classifiers, we need almost 10 human taggers per sample!</a:t>
            </a:r>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3117337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39B4E3-077C-9143-966F-2922C8B0854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mxnet.io/"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tiff"/><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13" Type="http://schemas.openxmlformats.org/officeDocument/2006/relationships/image" Target="../media/image28.jpeg"/><Relationship Id="rId18" Type="http://schemas.openxmlformats.org/officeDocument/2006/relationships/image" Target="../media/image32.tiff"/><Relationship Id="rId26" Type="http://schemas.openxmlformats.org/officeDocument/2006/relationships/image" Target="../media/image40.png"/><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hyperlink" Target="http://www.tusimple.com/index-en.html" TargetMode="External"/><Relationship Id="rId25" Type="http://schemas.openxmlformats.org/officeDocument/2006/relationships/image" Target="../media/image39.jpg"/><Relationship Id="rId33"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31.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8.png"/><Relationship Id="rId32" Type="http://schemas.openxmlformats.org/officeDocument/2006/relationships/image" Target="../media/image46.emf"/><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5.jpeg"/><Relationship Id="rId19" Type="http://schemas.openxmlformats.org/officeDocument/2006/relationships/image" Target="../media/image33.png"/><Relationship Id="rId31" Type="http://schemas.openxmlformats.org/officeDocument/2006/relationships/image" Target="../media/image45.jp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6.jpg"/><Relationship Id="rId27" Type="http://schemas.openxmlformats.org/officeDocument/2006/relationships/image" Target="../media/image41.jpg"/><Relationship Id="rId30" Type="http://schemas.openxmlformats.org/officeDocument/2006/relationships/image" Target="../media/image44.jp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bit.ly/2pViep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modelserver.io/"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2pViepR"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bit.ly/mxnet-fer"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mailto:dev@mxnet.incubator.apache.org" TargetMode="External"/><Relationship Id="rId3" Type="http://schemas.openxmlformats.org/officeDocument/2006/relationships/hyperlink" Target="http://modelserver.io/" TargetMode="External"/><Relationship Id="rId7" Type="http://schemas.openxmlformats.org/officeDocument/2006/relationships/hyperlink" Target="https://cwiki.apache.org/confluence/display/MXNET" TargetMode="External"/><Relationship Id="rId2" Type="http://schemas.openxmlformats.org/officeDocument/2006/relationships/hyperlink" Target="http://mxnet.io/" TargetMode="External"/><Relationship Id="rId1" Type="http://schemas.openxmlformats.org/officeDocument/2006/relationships/slideLayout" Target="../slideLayouts/slideLayout2.xml"/><Relationship Id="rId6" Type="http://schemas.openxmlformats.org/officeDocument/2006/relationships/hyperlink" Target="https://medium.com/apache-mxnet" TargetMode="External"/><Relationship Id="rId5" Type="http://schemas.openxmlformats.org/officeDocument/2006/relationships/hyperlink" Target="https://gluon-nlp.mxnet.io/" TargetMode="External"/><Relationship Id="rId4" Type="http://schemas.openxmlformats.org/officeDocument/2006/relationships/hyperlink" Target="https://gluon-cv.mxnet.io/" TargetMode="External"/><Relationship Id="rId9" Type="http://schemas.openxmlformats.org/officeDocument/2006/relationships/hyperlink" Target="mailto:mxnet-info@amazon.com"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mailto:mxnet-info@amazon.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xnet.io/"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hyperlink" Target="http://modelserver.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87898" y="1451147"/>
            <a:ext cx="8064431" cy="1477825"/>
          </a:xfrm>
        </p:spPr>
        <p:txBody>
          <a:bodyPr/>
          <a:lstStyle/>
          <a:p>
            <a:r>
              <a:rPr lang="en-US" dirty="0"/>
              <a:t>Emotion recognition in images</a:t>
            </a:r>
            <a:br>
              <a:rPr lang="en-US" dirty="0"/>
            </a:br>
            <a:r>
              <a:rPr lang="en-US" dirty="0"/>
              <a:t>From idea to a model in production</a:t>
            </a:r>
          </a:p>
        </p:txBody>
      </p:sp>
      <p:sp>
        <p:nvSpPr>
          <p:cNvPr id="5" name="Text Placeholder 4"/>
          <p:cNvSpPr>
            <a:spLocks noGrp="1"/>
          </p:cNvSpPr>
          <p:nvPr>
            <p:ph type="body" sz="quarter" idx="13"/>
          </p:nvPr>
        </p:nvSpPr>
        <p:spPr>
          <a:xfrm>
            <a:off x="487898" y="3000257"/>
            <a:ext cx="6041582" cy="487849"/>
          </a:xfrm>
        </p:spPr>
        <p:txBody>
          <a:bodyPr/>
          <a:lstStyle/>
          <a:p>
            <a:r>
              <a:rPr lang="en-US" dirty="0"/>
              <a:t>Hagay Lupesko</a:t>
            </a:r>
          </a:p>
          <a:p>
            <a:r>
              <a:rPr lang="en-US" dirty="0"/>
              <a:t>Pedro </a:t>
            </a:r>
            <a:r>
              <a:rPr lang="en-US" dirty="0" err="1"/>
              <a:t>Larroy</a:t>
            </a:r>
            <a:br>
              <a:rPr lang="en-US" dirty="0"/>
            </a:br>
            <a:r>
              <a:rPr lang="en-US" dirty="0"/>
              <a:t>Amazon AI</a:t>
            </a:r>
          </a:p>
        </p:txBody>
      </p:sp>
      <p:sp>
        <p:nvSpPr>
          <p:cNvPr id="6" name="Text Placeholder 4">
            <a:extLst>
              <a:ext uri="{FF2B5EF4-FFF2-40B4-BE49-F238E27FC236}">
                <a16:creationId xmlns:a16="http://schemas.microsoft.com/office/drawing/2014/main" id="{F3ADCE45-61DC-6542-9DBF-25B7EBBC62B9}"/>
              </a:ext>
            </a:extLst>
          </p:cNvPr>
          <p:cNvSpPr txBox="1">
            <a:spLocks/>
          </p:cNvSpPr>
          <p:nvPr/>
        </p:nvSpPr>
        <p:spPr>
          <a:xfrm>
            <a:off x="487899" y="4417353"/>
            <a:ext cx="8410294" cy="48784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©2018 Amazon Web Services, Inc. or its affiliates, All rights reserved</a:t>
            </a:r>
          </a:p>
        </p:txBody>
      </p:sp>
    </p:spTree>
    <p:extLst>
      <p:ext uri="{BB962C8B-B14F-4D97-AF65-F5344CB8AC3E}">
        <p14:creationId xmlns:p14="http://schemas.microsoft.com/office/powerpoint/2010/main" val="330344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Modeling</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a:xfrm>
            <a:off x="336789" y="847956"/>
            <a:ext cx="8205304" cy="1086859"/>
          </a:xfrm>
        </p:spPr>
        <p:txBody>
          <a:bodyPr/>
          <a:lstStyle/>
          <a:p>
            <a:r>
              <a:rPr lang="en-US" sz="2800" dirty="0"/>
              <a:t>Given an </a:t>
            </a:r>
            <a:r>
              <a:rPr lang="en-US" sz="4000" b="1" dirty="0">
                <a:solidFill>
                  <a:srgbClr val="FF0000"/>
                </a:solidFill>
              </a:rPr>
              <a:t>image</a:t>
            </a:r>
            <a:r>
              <a:rPr lang="en-US" sz="2800" dirty="0"/>
              <a:t> of a human face, </a:t>
            </a:r>
            <a:r>
              <a:rPr lang="en-US" sz="4000" b="1" dirty="0">
                <a:solidFill>
                  <a:srgbClr val="FF0000"/>
                </a:solidFill>
              </a:rPr>
              <a:t>classify</a:t>
            </a:r>
            <a:r>
              <a:rPr lang="en-US" sz="2800" dirty="0"/>
              <a:t> the emotion expressed.</a:t>
            </a:r>
          </a:p>
        </p:txBody>
      </p:sp>
      <p:sp>
        <p:nvSpPr>
          <p:cNvPr id="16" name="Content Placeholder 2">
            <a:extLst>
              <a:ext uri="{FF2B5EF4-FFF2-40B4-BE49-F238E27FC236}">
                <a16:creationId xmlns:a16="http://schemas.microsoft.com/office/drawing/2014/main" id="{F9885347-B9AC-0944-8336-3CB57005BD9E}"/>
              </a:ext>
            </a:extLst>
          </p:cNvPr>
          <p:cNvSpPr txBox="1">
            <a:spLocks/>
          </p:cNvSpPr>
          <p:nvPr/>
        </p:nvSpPr>
        <p:spPr>
          <a:xfrm>
            <a:off x="336789" y="2208559"/>
            <a:ext cx="8205304" cy="2200155"/>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b="1" dirty="0">
                <a:solidFill>
                  <a:srgbClr val="FF0000"/>
                </a:solidFill>
              </a:rPr>
              <a:t>image</a:t>
            </a:r>
            <a:r>
              <a:rPr lang="en-US" sz="2800" dirty="0"/>
              <a:t> </a:t>
            </a:r>
            <a:r>
              <a:rPr lang="en-US" sz="2800" dirty="0">
                <a:sym typeface="Wingdings" pitchFamily="2" charset="2"/>
              </a:rPr>
              <a:t> Convolutional network</a:t>
            </a:r>
          </a:p>
          <a:p>
            <a:r>
              <a:rPr lang="en-US" sz="4000" b="1" dirty="0">
                <a:solidFill>
                  <a:srgbClr val="FF0000"/>
                </a:solidFill>
              </a:rPr>
              <a:t>classify</a:t>
            </a:r>
            <a:r>
              <a:rPr lang="en-US" sz="2800" dirty="0"/>
              <a:t> </a:t>
            </a:r>
            <a:r>
              <a:rPr lang="en-US" sz="2800" dirty="0">
                <a:sym typeface="Wingdings" pitchFamily="2" charset="2"/>
              </a:rPr>
              <a:t> Classification head and loss</a:t>
            </a:r>
          </a:p>
          <a:p>
            <a:r>
              <a:rPr lang="en-US" sz="4000" b="1" dirty="0">
                <a:solidFill>
                  <a:srgbClr val="FF0000"/>
                </a:solidFill>
                <a:sym typeface="Wingdings" pitchFamily="2" charset="2"/>
              </a:rPr>
              <a:t>FER+</a:t>
            </a:r>
            <a:r>
              <a:rPr lang="en-US" sz="2800" dirty="0">
                <a:sym typeface="Wingdings" pitchFamily="2" charset="2"/>
              </a:rPr>
              <a:t>  </a:t>
            </a:r>
            <a:r>
              <a:rPr lang="en-US" sz="2800" dirty="0" err="1">
                <a:sym typeface="Wingdings" pitchFamily="2" charset="2"/>
              </a:rPr>
              <a:t>Barsoum</a:t>
            </a:r>
            <a:r>
              <a:rPr lang="en-US" sz="2800" dirty="0">
                <a:sym typeface="Wingdings" pitchFamily="2" charset="2"/>
              </a:rPr>
              <a:t> et al. of Microsoft Research</a:t>
            </a:r>
            <a:endParaRPr lang="en-US" sz="2800" dirty="0"/>
          </a:p>
        </p:txBody>
      </p:sp>
    </p:spTree>
    <p:extLst>
      <p:ext uri="{BB962C8B-B14F-4D97-AF65-F5344CB8AC3E}">
        <p14:creationId xmlns:p14="http://schemas.microsoft.com/office/powerpoint/2010/main" val="270990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Engineering Our Way from Idea to Production</a:t>
            </a:r>
          </a:p>
        </p:txBody>
      </p:sp>
      <p:graphicFrame>
        <p:nvGraphicFramePr>
          <p:cNvPr id="4" name="Content Placeholder 3">
            <a:extLst>
              <a:ext uri="{FF2B5EF4-FFF2-40B4-BE49-F238E27FC236}">
                <a16:creationId xmlns:a16="http://schemas.microsoft.com/office/drawing/2014/main" id="{1BF629C2-A0CE-064B-ACCF-90D93EBBF630}"/>
              </a:ext>
            </a:extLst>
          </p:cNvPr>
          <p:cNvGraphicFramePr>
            <a:graphicFrameLocks noGrp="1"/>
          </p:cNvGraphicFramePr>
          <p:nvPr>
            <p:ph idx="1"/>
            <p:extLst>
              <p:ext uri="{D42A27DB-BD31-4B8C-83A1-F6EECF244321}">
                <p14:modId xmlns:p14="http://schemas.microsoft.com/office/powerpoint/2010/main" val="3343443022"/>
              </p:ext>
            </p:extLst>
          </p:nvPr>
        </p:nvGraphicFramePr>
        <p:xfrm>
          <a:off x="174171" y="660677"/>
          <a:ext cx="8850086" cy="400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79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7" y="1174193"/>
            <a:ext cx="6148425" cy="3360600"/>
          </a:xfrm>
          <a:prstGeom prst="rect">
            <a:avLst/>
          </a:prstGeom>
          <a:noFill/>
        </p:spPr>
        <p:txBody>
          <a:bodyPr wrap="square" rtlCol="0" anchor="t">
            <a:spAutoFit/>
          </a:bodyPr>
          <a:lstStyle/>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545466" y="1329508"/>
            <a:ext cx="2074607" cy="2092522"/>
            <a:chOff x="6788535" y="1647578"/>
            <a:chExt cx="2074607" cy="2092522"/>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251" y="164757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6788535" y="3339990"/>
              <a:ext cx="2074607" cy="400110"/>
            </a:xfrm>
            <a:prstGeom prst="rect">
              <a:avLst/>
            </a:prstGeom>
          </p:spPr>
          <p:txBody>
            <a:bodyPr wrap="none">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5"/>
                </a:rPr>
                <a:t>http://mxnet.io</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2000" dirty="0"/>
            </a:p>
          </p:txBody>
        </p:sp>
      </p:grpSp>
    </p:spTree>
    <p:extLst>
      <p:ext uri="{BB962C8B-B14F-4D97-AF65-F5344CB8AC3E}">
        <p14:creationId xmlns:p14="http://schemas.microsoft.com/office/powerpoint/2010/main" val="39382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 Highlights</a:t>
            </a:r>
          </a:p>
        </p:txBody>
      </p:sp>
      <p:graphicFrame>
        <p:nvGraphicFramePr>
          <p:cNvPr id="20" name="Diagram 19">
            <a:extLst>
              <a:ext uri="{FF2B5EF4-FFF2-40B4-BE49-F238E27FC236}">
                <a16:creationId xmlns:a16="http://schemas.microsoft.com/office/drawing/2014/main" id="{89A4B8D4-2C17-4C43-BD52-330E7FA4DAB7}"/>
              </a:ext>
            </a:extLst>
          </p:cNvPr>
          <p:cNvGraphicFramePr/>
          <p:nvPr>
            <p:extLst>
              <p:ext uri="{D42A27DB-BD31-4B8C-83A1-F6EECF244321}">
                <p14:modId xmlns:p14="http://schemas.microsoft.com/office/powerpoint/2010/main" val="2885215382"/>
              </p:ext>
            </p:extLst>
          </p:nvPr>
        </p:nvGraphicFramePr>
        <p:xfrm>
          <a:off x="522514" y="1082040"/>
          <a:ext cx="8015844" cy="34652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9225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graphicEl>
                                              <a:dgm id="{A3797F35-C3A1-3E4A-A665-42EBAB932F9F}"/>
                                            </p:graphicEl>
                                          </p:spTgt>
                                        </p:tgtEl>
                                        <p:attrNameLst>
                                          <p:attrName>style.visibility</p:attrName>
                                        </p:attrNameLst>
                                      </p:cBhvr>
                                      <p:to>
                                        <p:strVal val="visible"/>
                                      </p:to>
                                    </p:set>
                                    <p:animEffect transition="in" filter="fade">
                                      <p:cBhvr>
                                        <p:cTn id="7" dur="500"/>
                                        <p:tgtEl>
                                          <p:spTgt spid="20">
                                            <p:graphicEl>
                                              <a:dgm id="{A3797F35-C3A1-3E4A-A665-42EBAB932F9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graphicEl>
                                              <a:dgm id="{6B306598-CA1E-0545-953D-0D2594B25666}"/>
                                            </p:graphicEl>
                                          </p:spTgt>
                                        </p:tgtEl>
                                        <p:attrNameLst>
                                          <p:attrName>style.visibility</p:attrName>
                                        </p:attrNameLst>
                                      </p:cBhvr>
                                      <p:to>
                                        <p:strVal val="visible"/>
                                      </p:to>
                                    </p:set>
                                    <p:animEffect transition="in" filter="fade">
                                      <p:cBhvr>
                                        <p:cTn id="10" dur="500"/>
                                        <p:tgtEl>
                                          <p:spTgt spid="20">
                                            <p:graphicEl>
                                              <a:dgm id="{6B306598-CA1E-0545-953D-0D2594B2566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graphicEl>
                                              <a:dgm id="{33DE3896-EDEC-1A47-8D2B-6B6BBD668483}"/>
                                            </p:graphicEl>
                                          </p:spTgt>
                                        </p:tgtEl>
                                        <p:attrNameLst>
                                          <p:attrName>style.visibility</p:attrName>
                                        </p:attrNameLst>
                                      </p:cBhvr>
                                      <p:to>
                                        <p:strVal val="visible"/>
                                      </p:to>
                                    </p:set>
                                    <p:animEffect transition="in" filter="fade">
                                      <p:cBhvr>
                                        <p:cTn id="15" dur="500"/>
                                        <p:tgtEl>
                                          <p:spTgt spid="20">
                                            <p:graphicEl>
                                              <a:dgm id="{33DE3896-EDEC-1A47-8D2B-6B6BBD66848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graphicEl>
                                              <a:dgm id="{D4CF8C7B-D79A-6846-90FA-611E326A7AF8}"/>
                                            </p:graphicEl>
                                          </p:spTgt>
                                        </p:tgtEl>
                                        <p:attrNameLst>
                                          <p:attrName>style.visibility</p:attrName>
                                        </p:attrNameLst>
                                      </p:cBhvr>
                                      <p:to>
                                        <p:strVal val="visible"/>
                                      </p:to>
                                    </p:set>
                                    <p:animEffect transition="in" filter="fade">
                                      <p:cBhvr>
                                        <p:cTn id="18" dur="500"/>
                                        <p:tgtEl>
                                          <p:spTgt spid="20">
                                            <p:graphicEl>
                                              <a:dgm id="{D4CF8C7B-D79A-6846-90FA-611E326A7AF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graphicEl>
                                              <a:dgm id="{AEC7898E-B7DC-1B4E-9A16-C924DE306E67}"/>
                                            </p:graphicEl>
                                          </p:spTgt>
                                        </p:tgtEl>
                                        <p:attrNameLst>
                                          <p:attrName>style.visibility</p:attrName>
                                        </p:attrNameLst>
                                      </p:cBhvr>
                                      <p:to>
                                        <p:strVal val="visible"/>
                                      </p:to>
                                    </p:set>
                                    <p:animEffect transition="in" filter="fade">
                                      <p:cBhvr>
                                        <p:cTn id="23" dur="500"/>
                                        <p:tgtEl>
                                          <p:spTgt spid="20">
                                            <p:graphicEl>
                                              <a:dgm id="{AEC7898E-B7DC-1B4E-9A16-C924DE306E6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graphicEl>
                                              <a:dgm id="{D3E5A4E2-5FBE-BB49-84D7-89918F502AC1}"/>
                                            </p:graphicEl>
                                          </p:spTgt>
                                        </p:tgtEl>
                                        <p:attrNameLst>
                                          <p:attrName>style.visibility</p:attrName>
                                        </p:attrNameLst>
                                      </p:cBhvr>
                                      <p:to>
                                        <p:strVal val="visible"/>
                                      </p:to>
                                    </p:set>
                                    <p:animEffect transition="in" filter="fade">
                                      <p:cBhvr>
                                        <p:cTn id="26" dur="500"/>
                                        <p:tgtEl>
                                          <p:spTgt spid="20">
                                            <p:graphicEl>
                                              <a:dgm id="{D3E5A4E2-5FBE-BB49-84D7-89918F502A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0"/>
            <a:lum/>
          </a:blip>
          <a:srcRect/>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1" y="172263"/>
            <a:ext cx="9144001" cy="507831"/>
          </a:xfrm>
          <a:prstGeom prst="rect">
            <a:avLst/>
          </a:prstGeom>
          <a:solidFill>
            <a:schemeClr val="bg1"/>
          </a:solidFill>
        </p:spPr>
        <p:txBody>
          <a:bodyPr wrap="square">
            <a:spAutoFit/>
          </a:bodyPr>
          <a:lstStyle/>
          <a:p>
            <a:pPr algn="ctr"/>
            <a:r>
              <a:rPr lang="en-US" sz="2700" b="1" dirty="0" err="1">
                <a:latin typeface="Amazon Ember" panose="020B0603020204020204" pitchFamily="34" charset="0"/>
                <a:ea typeface="Amazon Ember" panose="020B0603020204020204" pitchFamily="34" charset="0"/>
                <a:cs typeface="Amazon Ember" panose="020B0603020204020204" pitchFamily="34" charset="0"/>
              </a:rPr>
              <a:t>MXNet</a:t>
            </a:r>
            <a:r>
              <a:rPr lang="en-US" sz="2700" b="1" dirty="0">
                <a:latin typeface="Amazon Ember" panose="020B0603020204020204" pitchFamily="34" charset="0"/>
                <a:ea typeface="Amazon Ember" panose="020B0603020204020204" pitchFamily="34" charset="0"/>
                <a:cs typeface="Amazon Ember" panose="020B0603020204020204" pitchFamily="34" charset="0"/>
              </a:rPr>
              <a:t> Customer Momentum</a:t>
            </a:r>
            <a:endParaRPr lang="en-US" sz="27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26" name="Picture 2" descr="Image result for curalat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0672" y="3068363"/>
            <a:ext cx="1550322"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0145"/>
          <a:stretch/>
        </p:blipFill>
        <p:spPr bwMode="auto">
          <a:xfrm>
            <a:off x="7900945" y="2439330"/>
            <a:ext cx="879614"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473" y="1565892"/>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3726" y="1593189"/>
            <a:ext cx="1104716" cy="611678"/>
          </a:xfrm>
          <a:prstGeom prst="rect">
            <a:avLst/>
          </a:prstGeom>
        </p:spPr>
      </p:pic>
      <p:pic>
        <p:nvPicPr>
          <p:cNvPr id="14" name="Picture 13"/>
          <p:cNvPicPr>
            <a:picLocks noChangeAspect="1"/>
          </p:cNvPicPr>
          <p:nvPr/>
        </p:nvPicPr>
        <p:blipFill>
          <a:blip r:embed="rId8"/>
          <a:stretch>
            <a:fillRect/>
          </a:stretch>
        </p:blipFill>
        <p:spPr>
          <a:xfrm>
            <a:off x="369803" y="2306515"/>
            <a:ext cx="941759" cy="584882"/>
          </a:xfrm>
          <a:prstGeom prst="rect">
            <a:avLst/>
          </a:prstGeom>
        </p:spPr>
      </p:pic>
      <p:pic>
        <p:nvPicPr>
          <p:cNvPr id="15" name="Picture 14"/>
          <p:cNvPicPr>
            <a:picLocks noChangeAspect="1"/>
          </p:cNvPicPr>
          <p:nvPr/>
        </p:nvPicPr>
        <p:blipFill>
          <a:blip r:embed="rId9"/>
          <a:stretch>
            <a:fillRect/>
          </a:stretch>
        </p:blipFill>
        <p:spPr>
          <a:xfrm>
            <a:off x="1994699" y="1747495"/>
            <a:ext cx="1183780" cy="294630"/>
          </a:xfrm>
          <a:prstGeom prst="rect">
            <a:avLst/>
          </a:prstGeom>
        </p:spPr>
      </p:pic>
      <p:pic>
        <p:nvPicPr>
          <p:cNvPr id="1042" name="Picture 18" descr="Image result for nttdocom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7824" y="575140"/>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95535" y="2509530"/>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71817" y="2439561"/>
            <a:ext cx="1663178" cy="434437"/>
          </a:xfrm>
          <a:prstGeom prst="rect">
            <a:avLst/>
          </a:prstGeom>
        </p:spPr>
      </p:pic>
      <p:pic>
        <p:nvPicPr>
          <p:cNvPr id="4" name="Picture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75046" y="1421446"/>
            <a:ext cx="1005514" cy="1005514"/>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9303" y="2439329"/>
            <a:ext cx="1226213" cy="421218"/>
          </a:xfrm>
          <a:prstGeom prst="rect">
            <a:avLst/>
          </a:prstGeom>
        </p:spPr>
      </p:pic>
      <p:pic>
        <p:nvPicPr>
          <p:cNvPr id="6" name="Picture 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667729" y="2516513"/>
            <a:ext cx="886157" cy="366278"/>
          </a:xfrm>
          <a:prstGeom prst="rect">
            <a:avLst/>
          </a:prstGeom>
        </p:spPr>
      </p:pic>
      <p:pic>
        <p:nvPicPr>
          <p:cNvPr id="8" name="Picture 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42724" y="776444"/>
            <a:ext cx="1197403" cy="736863"/>
          </a:xfrm>
          <a:prstGeom prst="rect">
            <a:avLst/>
          </a:prstGeom>
        </p:spPr>
      </p:pic>
      <p:pic>
        <p:nvPicPr>
          <p:cNvPr id="22" name="Picture 21">
            <a:hlinkClick r:id="rId17"/>
          </p:cNvPr>
          <p:cNvPicPr>
            <a:picLocks noChangeAspect="1"/>
          </p:cNvPicPr>
          <p:nvPr/>
        </p:nvPicPr>
        <p:blipFill>
          <a:blip r:embed="rId18"/>
          <a:stretch>
            <a:fillRect/>
          </a:stretch>
        </p:blipFill>
        <p:spPr>
          <a:xfrm>
            <a:off x="440571" y="1754282"/>
            <a:ext cx="1183783" cy="294630"/>
          </a:xfrm>
          <a:prstGeom prst="rect">
            <a:avLst/>
          </a:prstGeom>
        </p:spPr>
      </p:pic>
      <p:pic>
        <p:nvPicPr>
          <p:cNvPr id="23" name="Picture 16" descr="Image result for wolfram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74877" y="1564208"/>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353265" y="3226656"/>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1541" y="3240514"/>
            <a:ext cx="810021" cy="711734"/>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94699" y="820813"/>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51093" y="3325139"/>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98536" y="4211683"/>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514" y="786047"/>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99941" y="730432"/>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273352" y="3275950"/>
            <a:ext cx="1417514"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261226" y="4321111"/>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706728" y="4074463"/>
            <a:ext cx="887702" cy="887702"/>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750543" y="4230587"/>
            <a:ext cx="1858450" cy="311314"/>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30846" y="4161328"/>
            <a:ext cx="1688398"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528259" y="3183878"/>
            <a:ext cx="1458018" cy="664830"/>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714114" y="955303"/>
            <a:ext cx="1373824" cy="296315"/>
          </a:xfrm>
          <a:prstGeom prst="rect">
            <a:avLst/>
          </a:prstGeom>
        </p:spPr>
      </p:pic>
    </p:spTree>
    <p:extLst>
      <p:ext uri="{BB962C8B-B14F-4D97-AF65-F5344CB8AC3E}">
        <p14:creationId xmlns:p14="http://schemas.microsoft.com/office/powerpoint/2010/main" val="87547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a:xfrm>
            <a:off x="1" y="678352"/>
            <a:ext cx="9144000" cy="930105"/>
          </a:xfrm>
        </p:spPr>
        <p:txBody>
          <a:bodyPr/>
          <a:lstStyle/>
          <a:p>
            <a:pPr algn="ctr"/>
            <a:r>
              <a:rPr lang="en-US" dirty="0"/>
              <a:t>Lab: </a:t>
            </a:r>
            <a:br>
              <a:rPr lang="en-US" dirty="0"/>
            </a:br>
            <a:r>
              <a:rPr lang="en-US" dirty="0"/>
              <a:t>Model Training with Apache </a:t>
            </a:r>
            <a:r>
              <a:rPr lang="en-US" dirty="0" err="1"/>
              <a:t>MXNet</a:t>
            </a:r>
            <a:endParaRPr lang="en-US" sz="1500" i="1" dirty="0"/>
          </a:p>
        </p:txBody>
      </p:sp>
      <p:pic>
        <p:nvPicPr>
          <p:cNvPr id="3" name="Picture 2">
            <a:extLst>
              <a:ext uri="{FF2B5EF4-FFF2-40B4-BE49-F238E27FC236}">
                <a16:creationId xmlns:a16="http://schemas.microsoft.com/office/drawing/2014/main" id="{1A85972E-D226-E34C-8E11-8BC3C2C68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161" y="1886801"/>
            <a:ext cx="1660855" cy="1667375"/>
          </a:xfrm>
          <a:prstGeom prst="rect">
            <a:avLst/>
          </a:prstGeom>
        </p:spPr>
      </p:pic>
      <p:sp>
        <p:nvSpPr>
          <p:cNvPr id="4" name="Rectangle 3">
            <a:extLst>
              <a:ext uri="{FF2B5EF4-FFF2-40B4-BE49-F238E27FC236}">
                <a16:creationId xmlns:a16="http://schemas.microsoft.com/office/drawing/2014/main" id="{BBA78D04-9041-7745-A1A1-1430AF189AAD}"/>
              </a:ext>
            </a:extLst>
          </p:cNvPr>
          <p:cNvSpPr/>
          <p:nvPr/>
        </p:nvSpPr>
        <p:spPr>
          <a:xfrm>
            <a:off x="1196487" y="3832520"/>
            <a:ext cx="6172201" cy="369332"/>
          </a:xfrm>
          <a:prstGeom prst="rect">
            <a:avLst/>
          </a:prstGeom>
        </p:spPr>
        <p:txBody>
          <a:bodyPr wrap="square">
            <a:spAutoFit/>
          </a:bodyPr>
          <a:lstStyle/>
          <a:p>
            <a:pPr algn="ctr"/>
            <a:r>
              <a:rPr lang="en-US" i="1" dirty="0">
                <a:hlinkClick r:id="rId4"/>
              </a:rPr>
              <a:t>https://bit.ly/2pViepR</a:t>
            </a:r>
            <a:r>
              <a:rPr lang="en-US" i="1" dirty="0"/>
              <a:t> </a:t>
            </a:r>
            <a:endParaRPr lang="en-US" dirty="0"/>
          </a:p>
        </p:txBody>
      </p:sp>
    </p:spTree>
    <p:extLst>
      <p:ext uri="{BB962C8B-B14F-4D97-AF65-F5344CB8AC3E}">
        <p14:creationId xmlns:p14="http://schemas.microsoft.com/office/powerpoint/2010/main" val="326118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a:xfrm>
            <a:off x="657650" y="926755"/>
            <a:ext cx="7772400" cy="930105"/>
          </a:xfrm>
        </p:spPr>
        <p:txBody>
          <a:bodyPr/>
          <a:lstStyle/>
          <a:p>
            <a:pPr algn="ctr"/>
            <a:r>
              <a:rPr lang="en-US" dirty="0"/>
              <a:t>Introduction to Model Serving for Apache </a:t>
            </a:r>
            <a:r>
              <a:rPr lang="en-US" dirty="0" err="1"/>
              <a:t>MXNet</a:t>
            </a:r>
            <a:endParaRPr lang="en-US" sz="1500" i="1" dirty="0"/>
          </a:p>
        </p:txBody>
      </p:sp>
      <p:pic>
        <p:nvPicPr>
          <p:cNvPr id="3" name="Picture 2">
            <a:extLst>
              <a:ext uri="{FF2B5EF4-FFF2-40B4-BE49-F238E27FC236}">
                <a16:creationId xmlns:a16="http://schemas.microsoft.com/office/drawing/2014/main" id="{8FB4A2C0-DBC7-564F-B718-BDFBDEF7C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422" y="2198831"/>
            <a:ext cx="1660855" cy="1667375"/>
          </a:xfrm>
          <a:prstGeom prst="rect">
            <a:avLst/>
          </a:prstGeom>
        </p:spPr>
      </p:pic>
    </p:spTree>
    <p:extLst>
      <p:ext uri="{BB962C8B-B14F-4D97-AF65-F5344CB8AC3E}">
        <p14:creationId xmlns:p14="http://schemas.microsoft.com/office/powerpoint/2010/main" val="133876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2" y="2634955"/>
            <a:ext cx="2241755" cy="865238"/>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1"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0" y="2774844"/>
            <a:ext cx="2241755" cy="865238"/>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1"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3"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6" y="901994"/>
            <a:ext cx="2248937" cy="1050374"/>
            <a:chOff x="1179870" y="294967"/>
            <a:chExt cx="2241755" cy="585329"/>
          </a:xfrm>
        </p:grpSpPr>
        <p:sp>
          <p:nvSpPr>
            <p:cNvPr id="26" name="TextBox 25"/>
            <p:cNvSpPr txBox="1"/>
            <p:nvPr/>
          </p:nvSpPr>
          <p:spPr>
            <a:xfrm>
              <a:off x="2300747" y="468493"/>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57" y="2958082"/>
            <a:ext cx="2241755" cy="865238"/>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1"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1" y="2202117"/>
            <a:ext cx="1071717" cy="585329"/>
            <a:chOff x="1179870" y="294967"/>
            <a:chExt cx="2241755" cy="585329"/>
          </a:xfrm>
        </p:grpSpPr>
        <p:sp>
          <p:nvSpPr>
            <p:cNvPr id="38" name="TextBox 37"/>
            <p:cNvSpPr txBox="1"/>
            <p:nvPr/>
          </p:nvSpPr>
          <p:spPr>
            <a:xfrm>
              <a:off x="1307688" y="383701"/>
              <a:ext cx="2005781" cy="400110"/>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69" y="3079953"/>
            <a:ext cx="1420766" cy="585329"/>
            <a:chOff x="1179870" y="294967"/>
            <a:chExt cx="2241755" cy="585329"/>
          </a:xfrm>
        </p:grpSpPr>
        <p:sp>
          <p:nvSpPr>
            <p:cNvPr id="41" name="TextBox 40"/>
            <p:cNvSpPr txBox="1"/>
            <p:nvPr/>
          </p:nvSpPr>
          <p:spPr>
            <a:xfrm>
              <a:off x="1297857" y="366597"/>
              <a:ext cx="2005781"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0" y="3957637"/>
            <a:ext cx="1071717" cy="632919"/>
            <a:chOff x="1179870" y="294967"/>
            <a:chExt cx="2241755" cy="585329"/>
          </a:xfrm>
        </p:grpSpPr>
        <p:sp>
          <p:nvSpPr>
            <p:cNvPr id="44" name="TextBox 43"/>
            <p:cNvSpPr txBox="1"/>
            <p:nvPr/>
          </p:nvSpPr>
          <p:spPr>
            <a:xfrm>
              <a:off x="1307690" y="402618"/>
              <a:ext cx="2005781" cy="370025"/>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5" y="1952368"/>
            <a:ext cx="18790" cy="1005714"/>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2"/>
            <a:ext cx="394192" cy="621392"/>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4" y="3372465"/>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4" y="3652684"/>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4" y="2911645"/>
            <a:ext cx="1689433" cy="879987"/>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88" y="607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87" y="989724"/>
            <a:ext cx="973047" cy="839553"/>
          </a:xfrm>
          <a:prstGeom prst="rect">
            <a:avLst/>
          </a:prstGeom>
        </p:spPr>
      </p:pic>
    </p:spTree>
    <p:extLst>
      <p:ext uri="{BB962C8B-B14F-4D97-AF65-F5344CB8AC3E}">
        <p14:creationId xmlns:p14="http://schemas.microsoft.com/office/powerpoint/2010/main" val="239979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532672" y="167149"/>
          <a:ext cx="4080386" cy="4493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08" y="1474993"/>
            <a:ext cx="3587262" cy="2041930"/>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79" y="1066716"/>
            <a:ext cx="3159559" cy="3072798"/>
            <a:chOff x="4913900" y="1533829"/>
            <a:chExt cx="2271252" cy="2200246"/>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2903078"/>
              <a:ext cx="2271252" cy="83099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Tree>
    <p:extLst>
      <p:ext uri="{BB962C8B-B14F-4D97-AF65-F5344CB8AC3E}">
        <p14:creationId xmlns:p14="http://schemas.microsoft.com/office/powerpoint/2010/main" val="201003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0" y="162720"/>
            <a:ext cx="9144000" cy="87949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Server for Apache </a:t>
            </a:r>
            <a:r>
              <a:rPr lang="en-US" b="1" dirty="0" err="1"/>
              <a:t>MXNet</a:t>
            </a:r>
            <a:endParaRPr lang="en-US" b="1" dirty="0"/>
          </a:p>
        </p:txBody>
      </p:sp>
      <p:sp>
        <p:nvSpPr>
          <p:cNvPr id="11" name="TextBox 10">
            <a:extLst>
              <a:ext uri="{FF2B5EF4-FFF2-40B4-BE49-F238E27FC236}">
                <a16:creationId xmlns:a16="http://schemas.microsoft.com/office/drawing/2014/main" id="{E102451A-31AB-6E41-BB59-24D451B9EF8E}"/>
              </a:ext>
            </a:extLst>
          </p:cNvPr>
          <p:cNvSpPr txBox="1"/>
          <p:nvPr/>
        </p:nvSpPr>
        <p:spPr>
          <a:xfrm>
            <a:off x="631757" y="1042217"/>
            <a:ext cx="6213886" cy="37392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models – and more!</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Scales to multiple CPUs and GPUs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Management API</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290649" y="1394376"/>
            <a:ext cx="2560573" cy="2157390"/>
            <a:chOff x="7139821" y="1704038"/>
            <a:chExt cx="2560573" cy="2157390"/>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7139821" y="3461318"/>
              <a:ext cx="2560573" cy="400110"/>
            </a:xfrm>
            <a:prstGeom prst="rect">
              <a:avLst/>
            </a:prstGeom>
          </p:spPr>
          <p:txBody>
            <a:bodyPr wrap="none">
              <a:spAutoFit/>
            </a:bodyPr>
            <a:lstStyle/>
            <a:p>
              <a:r>
                <a:rPr lang="en-US" sz="2000" dirty="0">
                  <a:hlinkClick r:id="rId5"/>
                </a:rPr>
                <a:t>http://modelserver.io</a:t>
              </a:r>
              <a:r>
                <a:rPr lang="en-US" sz="2000" dirty="0"/>
                <a:t> </a:t>
              </a:r>
            </a:p>
          </p:txBody>
        </p:sp>
      </p:grpSp>
    </p:spTree>
    <p:extLst>
      <p:ext uri="{BB962C8B-B14F-4D97-AF65-F5344CB8AC3E}">
        <p14:creationId xmlns:p14="http://schemas.microsoft.com/office/powerpoint/2010/main" val="7076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Brief Intro to Deep Learning</a:t>
            </a:r>
          </a:p>
        </p:txBody>
      </p:sp>
      <p:graphicFrame>
        <p:nvGraphicFramePr>
          <p:cNvPr id="3" name="Diagram 2">
            <a:extLst>
              <a:ext uri="{FF2B5EF4-FFF2-40B4-BE49-F238E27FC236}">
                <a16:creationId xmlns:a16="http://schemas.microsoft.com/office/drawing/2014/main" id="{60D34BB8-4610-E147-85DB-F85DBCF532C7}"/>
              </a:ext>
            </a:extLst>
          </p:cNvPr>
          <p:cNvGraphicFramePr/>
          <p:nvPr>
            <p:extLst>
              <p:ext uri="{D42A27DB-BD31-4B8C-83A1-F6EECF244321}">
                <p14:modId xmlns:p14="http://schemas.microsoft.com/office/powerpoint/2010/main" val="4168671204"/>
              </p:ext>
            </p:extLst>
          </p:nvPr>
        </p:nvGraphicFramePr>
        <p:xfrm>
          <a:off x="3593213" y="1042218"/>
          <a:ext cx="5865341" cy="3837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E142860C-68C7-9C45-8DF2-3B8B179B884A}"/>
              </a:ext>
            </a:extLst>
          </p:cNvPr>
          <p:cNvSpPr txBox="1">
            <a:spLocks/>
          </p:cNvSpPr>
          <p:nvPr/>
        </p:nvSpPr>
        <p:spPr>
          <a:xfrm>
            <a:off x="197891" y="761580"/>
            <a:ext cx="4524579" cy="208579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strike="sngStrike" dirty="0"/>
              <a:t>Can machines think?</a:t>
            </a:r>
          </a:p>
          <a:p>
            <a:pPr>
              <a:lnSpc>
                <a:spcPts val="3560"/>
              </a:lnSpc>
            </a:pPr>
            <a:r>
              <a:rPr lang="en-US" sz="2400" dirty="0"/>
              <a:t>Can machines do what we can? </a:t>
            </a:r>
            <a:br>
              <a:rPr lang="en-US" sz="2400" dirty="0"/>
            </a:br>
            <a:r>
              <a:rPr lang="en-US" sz="2400" dirty="0"/>
              <a:t>(Turing, 1950)</a:t>
            </a:r>
          </a:p>
        </p:txBody>
      </p:sp>
      <p:grpSp>
        <p:nvGrpSpPr>
          <p:cNvPr id="19" name="Group 18">
            <a:extLst>
              <a:ext uri="{FF2B5EF4-FFF2-40B4-BE49-F238E27FC236}">
                <a16:creationId xmlns:a16="http://schemas.microsoft.com/office/drawing/2014/main" id="{C8B9CDBB-9EAD-DA4D-BB8B-01B0708EBACE}"/>
              </a:ext>
            </a:extLst>
          </p:cNvPr>
          <p:cNvGrpSpPr/>
          <p:nvPr/>
        </p:nvGrpSpPr>
        <p:grpSpPr>
          <a:xfrm>
            <a:off x="0" y="2961856"/>
            <a:ext cx="4451793" cy="1064321"/>
            <a:chOff x="91433" y="2758999"/>
            <a:chExt cx="4451793" cy="1064321"/>
          </a:xfrm>
        </p:grpSpPr>
        <p:grpSp>
          <p:nvGrpSpPr>
            <p:cNvPr id="6" name="Group 5">
              <a:extLst>
                <a:ext uri="{FF2B5EF4-FFF2-40B4-BE49-F238E27FC236}">
                  <a16:creationId xmlns:a16="http://schemas.microsoft.com/office/drawing/2014/main" id="{F678015C-C9C9-F44F-AF27-5E4B26CD7721}"/>
                </a:ext>
              </a:extLst>
            </p:cNvPr>
            <p:cNvGrpSpPr/>
            <p:nvPr/>
          </p:nvGrpSpPr>
          <p:grpSpPr>
            <a:xfrm>
              <a:off x="1224457" y="2958082"/>
              <a:ext cx="2241755" cy="865238"/>
              <a:chOff x="1179871" y="1012723"/>
              <a:chExt cx="2241755" cy="865238"/>
            </a:xfrm>
            <a:solidFill>
              <a:schemeClr val="tx2">
                <a:lumMod val="50000"/>
              </a:schemeClr>
            </a:solidFill>
          </p:grpSpPr>
          <p:sp>
            <p:nvSpPr>
              <p:cNvPr id="7" name="Rectangle 6">
                <a:extLst>
                  <a:ext uri="{FF2B5EF4-FFF2-40B4-BE49-F238E27FC236}">
                    <a16:creationId xmlns:a16="http://schemas.microsoft.com/office/drawing/2014/main" id="{5F869833-D652-B949-BB3E-BE28D7B55E62}"/>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DF55DBD-AAEE-1A43-9DA7-D15BC92366A7}"/>
                  </a:ext>
                </a:extLst>
              </p:cNvPr>
              <p:cNvSpPr txBox="1"/>
              <p:nvPr/>
            </p:nvSpPr>
            <p:spPr>
              <a:xfrm>
                <a:off x="1297857" y="1091399"/>
                <a:ext cx="2005781" cy="707886"/>
              </a:xfrm>
              <a:prstGeom prst="rect">
                <a:avLst/>
              </a:prstGeom>
              <a:grpFill/>
              <a:ln>
                <a:noFill/>
              </a:ln>
            </p:spPr>
            <p:txBody>
              <a:bodyPr wrap="square" rtlCol="0">
                <a:spAutoFit/>
              </a:bodyPr>
              <a:lstStyle/>
              <a:p>
                <a:pPr algn="ctr"/>
                <a:r>
                  <a:rPr lang="en-US" sz="2000" dirty="0">
                    <a:solidFill>
                      <a:srgbClr val="009CE4"/>
                    </a:solidFill>
                  </a:rPr>
                  <a:t>Machine Learning</a:t>
                </a:r>
              </a:p>
            </p:txBody>
          </p:sp>
        </p:grpSp>
        <p:cxnSp>
          <p:nvCxnSpPr>
            <p:cNvPr id="9" name="Straight Arrow Connector 8">
              <a:extLst>
                <a:ext uri="{FF2B5EF4-FFF2-40B4-BE49-F238E27FC236}">
                  <a16:creationId xmlns:a16="http://schemas.microsoft.com/office/drawing/2014/main" id="{57CB3512-3C56-CC4F-BCF7-20E9DD9DEBCD}"/>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818CF5-5BF0-9145-897A-21591DBB81EA}"/>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762F88-7618-0B43-A0F1-774BDB0ED484}"/>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0890708B-F902-A341-9194-B11D6E89ABB0}"/>
                </a:ext>
              </a:extLst>
            </p:cNvPr>
            <p:cNvSpPr/>
            <p:nvPr/>
          </p:nvSpPr>
          <p:spPr>
            <a:xfrm>
              <a:off x="485592" y="2758999"/>
              <a:ext cx="671979" cy="369332"/>
            </a:xfrm>
            <a:prstGeom prst="rect">
              <a:avLst/>
            </a:prstGeom>
          </p:spPr>
          <p:txBody>
            <a:bodyPr wrap="none">
              <a:spAutoFit/>
            </a:bodyPr>
            <a:lstStyle/>
            <a:p>
              <a:r>
                <a:rPr lang="en-US" dirty="0">
                  <a:solidFill>
                    <a:srgbClr val="009CE4"/>
                  </a:solidFill>
                </a:rPr>
                <a:t>Data</a:t>
              </a:r>
              <a:endParaRPr lang="en-US" dirty="0"/>
            </a:p>
          </p:txBody>
        </p:sp>
        <p:sp>
          <p:nvSpPr>
            <p:cNvPr id="17" name="Rectangle 16">
              <a:extLst>
                <a:ext uri="{FF2B5EF4-FFF2-40B4-BE49-F238E27FC236}">
                  <a16:creationId xmlns:a16="http://schemas.microsoft.com/office/drawing/2014/main" id="{84FF1441-9BAD-FA4D-870E-80F8477561DA}"/>
                </a:ext>
              </a:extLst>
            </p:cNvPr>
            <p:cNvSpPr/>
            <p:nvPr/>
          </p:nvSpPr>
          <p:spPr>
            <a:xfrm>
              <a:off x="91433" y="3261401"/>
              <a:ext cx="1069524" cy="369332"/>
            </a:xfrm>
            <a:prstGeom prst="rect">
              <a:avLst/>
            </a:prstGeom>
          </p:spPr>
          <p:txBody>
            <a:bodyPr wrap="none">
              <a:spAutoFit/>
            </a:bodyPr>
            <a:lstStyle/>
            <a:p>
              <a:r>
                <a:rPr lang="en-US" dirty="0">
                  <a:solidFill>
                    <a:srgbClr val="009CE4"/>
                  </a:solidFill>
                </a:rPr>
                <a:t>Answers</a:t>
              </a:r>
              <a:endParaRPr lang="en-US" dirty="0"/>
            </a:p>
          </p:txBody>
        </p:sp>
        <p:sp>
          <p:nvSpPr>
            <p:cNvPr id="18" name="Rectangle 17">
              <a:extLst>
                <a:ext uri="{FF2B5EF4-FFF2-40B4-BE49-F238E27FC236}">
                  <a16:creationId xmlns:a16="http://schemas.microsoft.com/office/drawing/2014/main" id="{3460FE56-9E0C-2546-8B7E-880DC1986D12}"/>
                </a:ext>
              </a:extLst>
            </p:cNvPr>
            <p:cNvSpPr/>
            <p:nvPr/>
          </p:nvSpPr>
          <p:spPr>
            <a:xfrm>
              <a:off x="3768655" y="3206035"/>
              <a:ext cx="774571" cy="369332"/>
            </a:xfrm>
            <a:prstGeom prst="rect">
              <a:avLst/>
            </a:prstGeom>
          </p:spPr>
          <p:txBody>
            <a:bodyPr wrap="none">
              <a:spAutoFit/>
            </a:bodyPr>
            <a:lstStyle/>
            <a:p>
              <a:r>
                <a:rPr lang="en-US" dirty="0">
                  <a:solidFill>
                    <a:srgbClr val="009CE4"/>
                  </a:solidFill>
                </a:rPr>
                <a:t>Rules</a:t>
              </a:r>
              <a:endParaRPr lang="en-US" dirty="0"/>
            </a:p>
          </p:txBody>
        </p:sp>
      </p:grpSp>
      <p:grpSp>
        <p:nvGrpSpPr>
          <p:cNvPr id="20" name="Group 19">
            <a:extLst>
              <a:ext uri="{FF2B5EF4-FFF2-40B4-BE49-F238E27FC236}">
                <a16:creationId xmlns:a16="http://schemas.microsoft.com/office/drawing/2014/main" id="{9F788259-43CC-CC4B-9D7E-DBC72516A2C3}"/>
              </a:ext>
            </a:extLst>
          </p:cNvPr>
          <p:cNvGrpSpPr/>
          <p:nvPr/>
        </p:nvGrpSpPr>
        <p:grpSpPr>
          <a:xfrm>
            <a:off x="395865" y="2962655"/>
            <a:ext cx="4352587" cy="1064321"/>
            <a:chOff x="485592" y="2758999"/>
            <a:chExt cx="4352587" cy="1064321"/>
          </a:xfrm>
        </p:grpSpPr>
        <p:grpSp>
          <p:nvGrpSpPr>
            <p:cNvPr id="21" name="Group 20">
              <a:extLst>
                <a:ext uri="{FF2B5EF4-FFF2-40B4-BE49-F238E27FC236}">
                  <a16:creationId xmlns:a16="http://schemas.microsoft.com/office/drawing/2014/main" id="{85208A84-90A9-ED43-9ED7-B82E34BC1114}"/>
                </a:ext>
              </a:extLst>
            </p:cNvPr>
            <p:cNvGrpSpPr/>
            <p:nvPr/>
          </p:nvGrpSpPr>
          <p:grpSpPr>
            <a:xfrm>
              <a:off x="1224457" y="2958082"/>
              <a:ext cx="2241755" cy="865238"/>
              <a:chOff x="1179871" y="1012723"/>
              <a:chExt cx="2241755" cy="865238"/>
            </a:xfrm>
            <a:solidFill>
              <a:schemeClr val="tx2">
                <a:lumMod val="50000"/>
              </a:schemeClr>
            </a:solidFill>
          </p:grpSpPr>
          <p:sp>
            <p:nvSpPr>
              <p:cNvPr id="28" name="Rectangle 27">
                <a:extLst>
                  <a:ext uri="{FF2B5EF4-FFF2-40B4-BE49-F238E27FC236}">
                    <a16:creationId xmlns:a16="http://schemas.microsoft.com/office/drawing/2014/main" id="{2630C388-47B1-A748-8C43-3ED498712504}"/>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7661E562-C410-1B4E-8005-DF01B03C9914}"/>
                  </a:ext>
                </a:extLst>
              </p:cNvPr>
              <p:cNvSpPr txBox="1"/>
              <p:nvPr/>
            </p:nvSpPr>
            <p:spPr>
              <a:xfrm>
                <a:off x="1297857" y="1091399"/>
                <a:ext cx="2005781" cy="707886"/>
              </a:xfrm>
              <a:prstGeom prst="rect">
                <a:avLst/>
              </a:prstGeom>
              <a:grpFill/>
              <a:ln>
                <a:noFill/>
              </a:ln>
            </p:spPr>
            <p:txBody>
              <a:bodyPr wrap="square" rtlCol="0">
                <a:spAutoFit/>
              </a:bodyPr>
              <a:lstStyle/>
              <a:p>
                <a:pPr algn="ctr"/>
                <a:r>
                  <a:rPr lang="en-US" sz="2000" dirty="0">
                    <a:solidFill>
                      <a:srgbClr val="009CE4"/>
                    </a:solidFill>
                  </a:rPr>
                  <a:t>Traditional Programming</a:t>
                </a:r>
              </a:p>
            </p:txBody>
          </p:sp>
        </p:grpSp>
        <p:cxnSp>
          <p:nvCxnSpPr>
            <p:cNvPr id="22" name="Straight Arrow Connector 21">
              <a:extLst>
                <a:ext uri="{FF2B5EF4-FFF2-40B4-BE49-F238E27FC236}">
                  <a16:creationId xmlns:a16="http://schemas.microsoft.com/office/drawing/2014/main" id="{2A793576-6645-9440-9E4E-C573E1237464}"/>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BD4C7B4-B89E-3347-952D-E5A1DF538725}"/>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3CD5307-BEA8-5C4D-818E-D6BA54BF94FE}"/>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AC9E6FA-E4D7-4246-BD25-32880FC38C49}"/>
                </a:ext>
              </a:extLst>
            </p:cNvPr>
            <p:cNvSpPr/>
            <p:nvPr/>
          </p:nvSpPr>
          <p:spPr>
            <a:xfrm>
              <a:off x="485592" y="2758999"/>
              <a:ext cx="671979" cy="369332"/>
            </a:xfrm>
            <a:prstGeom prst="rect">
              <a:avLst/>
            </a:prstGeom>
          </p:spPr>
          <p:txBody>
            <a:bodyPr wrap="none">
              <a:spAutoFit/>
            </a:bodyPr>
            <a:lstStyle/>
            <a:p>
              <a:r>
                <a:rPr lang="en-US" dirty="0">
                  <a:solidFill>
                    <a:srgbClr val="009CE4"/>
                  </a:solidFill>
                </a:rPr>
                <a:t>Data</a:t>
              </a:r>
              <a:endParaRPr lang="en-US" dirty="0"/>
            </a:p>
          </p:txBody>
        </p:sp>
        <p:sp>
          <p:nvSpPr>
            <p:cNvPr id="26" name="Rectangle 25">
              <a:extLst>
                <a:ext uri="{FF2B5EF4-FFF2-40B4-BE49-F238E27FC236}">
                  <a16:creationId xmlns:a16="http://schemas.microsoft.com/office/drawing/2014/main" id="{60A219F2-42F9-3B49-87F0-6A060D309D6D}"/>
                </a:ext>
              </a:extLst>
            </p:cNvPr>
            <p:cNvSpPr/>
            <p:nvPr/>
          </p:nvSpPr>
          <p:spPr>
            <a:xfrm>
              <a:off x="485592" y="3277464"/>
              <a:ext cx="787395" cy="369332"/>
            </a:xfrm>
            <a:prstGeom prst="rect">
              <a:avLst/>
            </a:prstGeom>
          </p:spPr>
          <p:txBody>
            <a:bodyPr wrap="none">
              <a:spAutoFit/>
            </a:bodyPr>
            <a:lstStyle/>
            <a:p>
              <a:r>
                <a:rPr lang="en-US" dirty="0">
                  <a:solidFill>
                    <a:srgbClr val="009CE4"/>
                  </a:solidFill>
                </a:rPr>
                <a:t>Rules</a:t>
              </a:r>
              <a:endParaRPr lang="en-US" dirty="0"/>
            </a:p>
          </p:txBody>
        </p:sp>
        <p:sp>
          <p:nvSpPr>
            <p:cNvPr id="27" name="Rectangle 26">
              <a:extLst>
                <a:ext uri="{FF2B5EF4-FFF2-40B4-BE49-F238E27FC236}">
                  <a16:creationId xmlns:a16="http://schemas.microsoft.com/office/drawing/2014/main" id="{C5BF69CD-ED3D-8743-8B81-769FA598BFBB}"/>
                </a:ext>
              </a:extLst>
            </p:cNvPr>
            <p:cNvSpPr/>
            <p:nvPr/>
          </p:nvSpPr>
          <p:spPr>
            <a:xfrm>
              <a:off x="3768655" y="3206035"/>
              <a:ext cx="1069524" cy="369332"/>
            </a:xfrm>
            <a:prstGeom prst="rect">
              <a:avLst/>
            </a:prstGeom>
          </p:spPr>
          <p:txBody>
            <a:bodyPr wrap="none">
              <a:spAutoFit/>
            </a:bodyPr>
            <a:lstStyle/>
            <a:p>
              <a:r>
                <a:rPr lang="en-US" dirty="0">
                  <a:solidFill>
                    <a:srgbClr val="009CE4"/>
                  </a:solidFill>
                </a:rPr>
                <a:t>Answers</a:t>
              </a:r>
              <a:endParaRPr lang="en-US" dirty="0"/>
            </a:p>
          </p:txBody>
        </p:sp>
      </p:grpSp>
    </p:spTree>
    <p:extLst>
      <p:ext uri="{BB962C8B-B14F-4D97-AF65-F5344CB8AC3E}">
        <p14:creationId xmlns:p14="http://schemas.microsoft.com/office/powerpoint/2010/main" val="129553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7B12D31-5D3C-D645-8B8A-B31709E99192}"/>
                                            </p:graphicEl>
                                          </p:spTgt>
                                        </p:tgtEl>
                                        <p:attrNameLst>
                                          <p:attrName>style.visibility</p:attrName>
                                        </p:attrNameLst>
                                      </p:cBhvr>
                                      <p:to>
                                        <p:strVal val="visible"/>
                                      </p:to>
                                    </p:set>
                                    <p:animEffect transition="in" filter="fade">
                                      <p:cBhvr>
                                        <p:cTn id="7" dur="500"/>
                                        <p:tgtEl>
                                          <p:spTgt spid="3">
                                            <p:graphicEl>
                                              <a:dgm id="{B7B12D31-5D3C-D645-8B8A-B31709E9919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graphicEl>
                                              <a:dgm id="{A70B5D8B-9A06-B440-AE55-CEA705532989}"/>
                                            </p:graphicEl>
                                          </p:spTgt>
                                        </p:tgtEl>
                                        <p:attrNameLst>
                                          <p:attrName>style.visibility</p:attrName>
                                        </p:attrNameLst>
                                      </p:cBhvr>
                                      <p:to>
                                        <p:strVal val="visible"/>
                                      </p:to>
                                    </p:set>
                                    <p:animEffect transition="in" filter="fade">
                                      <p:cBhvr>
                                        <p:cTn id="18" dur="500"/>
                                        <p:tgtEl>
                                          <p:spTgt spid="3">
                                            <p:graphicEl>
                                              <a:dgm id="{A70B5D8B-9A06-B440-AE55-CEA705532989}"/>
                                            </p:graphic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graphicEl>
                                              <a:dgm id="{01C5D250-180A-6542-B9B5-F5D5D1104541}"/>
                                            </p:graphicEl>
                                          </p:spTgt>
                                        </p:tgtEl>
                                        <p:attrNameLst>
                                          <p:attrName>style.visibility</p:attrName>
                                        </p:attrNameLst>
                                      </p:cBhvr>
                                      <p:to>
                                        <p:strVal val="visible"/>
                                      </p:to>
                                    </p:set>
                                    <p:animEffect transition="in" filter="fade">
                                      <p:cBhvr>
                                        <p:cTn id="35" dur="500"/>
                                        <p:tgtEl>
                                          <p:spTgt spid="3">
                                            <p:graphicEl>
                                              <a:dgm id="{01C5D250-180A-6542-B9B5-F5D5D11045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Model</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Custom</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rId4" action="ppaction://hlinksldjump"/>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ction="ppaction://hlinksldjump"/>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618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a:xfrm>
            <a:off x="1" y="678352"/>
            <a:ext cx="9144000" cy="930105"/>
          </a:xfrm>
        </p:spPr>
        <p:txBody>
          <a:bodyPr/>
          <a:lstStyle/>
          <a:p>
            <a:pPr algn="ctr"/>
            <a:r>
              <a:rPr lang="en-US" dirty="0"/>
              <a:t>Lab:</a:t>
            </a:r>
            <a:br>
              <a:rPr lang="en-US" dirty="0"/>
            </a:br>
            <a:r>
              <a:rPr lang="en-US" dirty="0"/>
              <a:t>Model Serving with Apache </a:t>
            </a:r>
            <a:r>
              <a:rPr lang="en-US" dirty="0" err="1"/>
              <a:t>MXNet</a:t>
            </a:r>
            <a:endParaRPr lang="en-US" sz="1500" i="1" dirty="0"/>
          </a:p>
        </p:txBody>
      </p:sp>
      <p:pic>
        <p:nvPicPr>
          <p:cNvPr id="3" name="Picture 2">
            <a:extLst>
              <a:ext uri="{FF2B5EF4-FFF2-40B4-BE49-F238E27FC236}">
                <a16:creationId xmlns:a16="http://schemas.microsoft.com/office/drawing/2014/main" id="{1A85972E-D226-E34C-8E11-8BC3C2C68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161" y="1886801"/>
            <a:ext cx="1660855" cy="1667375"/>
          </a:xfrm>
          <a:prstGeom prst="rect">
            <a:avLst/>
          </a:prstGeom>
        </p:spPr>
      </p:pic>
      <p:sp>
        <p:nvSpPr>
          <p:cNvPr id="5" name="Rectangle 4">
            <a:extLst>
              <a:ext uri="{FF2B5EF4-FFF2-40B4-BE49-F238E27FC236}">
                <a16:creationId xmlns:a16="http://schemas.microsoft.com/office/drawing/2014/main" id="{16DD324D-9DC4-6E49-8B88-896A4F52D25B}"/>
              </a:ext>
            </a:extLst>
          </p:cNvPr>
          <p:cNvSpPr/>
          <p:nvPr/>
        </p:nvSpPr>
        <p:spPr>
          <a:xfrm>
            <a:off x="1196487" y="3832520"/>
            <a:ext cx="6172201" cy="369332"/>
          </a:xfrm>
          <a:prstGeom prst="rect">
            <a:avLst/>
          </a:prstGeom>
        </p:spPr>
        <p:txBody>
          <a:bodyPr wrap="square">
            <a:spAutoFit/>
          </a:bodyPr>
          <a:lstStyle/>
          <a:p>
            <a:pPr algn="ctr"/>
            <a:r>
              <a:rPr lang="en-US" i="1" dirty="0">
                <a:hlinkClick r:id="rId3"/>
              </a:rPr>
              <a:t>https://bit.ly/2pViepR</a:t>
            </a:r>
            <a:r>
              <a:rPr lang="en-US" i="1" dirty="0"/>
              <a:t> </a:t>
            </a:r>
            <a:endParaRPr lang="en-US" dirty="0"/>
          </a:p>
        </p:txBody>
      </p:sp>
    </p:spTree>
    <p:extLst>
      <p:ext uri="{BB962C8B-B14F-4D97-AF65-F5344CB8AC3E}">
        <p14:creationId xmlns:p14="http://schemas.microsoft.com/office/powerpoint/2010/main" val="293626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Workshop Retrospective</a:t>
            </a:r>
          </a:p>
        </p:txBody>
      </p:sp>
      <p:graphicFrame>
        <p:nvGraphicFramePr>
          <p:cNvPr id="4" name="Content Placeholder 3">
            <a:extLst>
              <a:ext uri="{FF2B5EF4-FFF2-40B4-BE49-F238E27FC236}">
                <a16:creationId xmlns:a16="http://schemas.microsoft.com/office/drawing/2014/main" id="{1BF629C2-A0CE-064B-ACCF-90D93EBBF630}"/>
              </a:ext>
            </a:extLst>
          </p:cNvPr>
          <p:cNvGraphicFramePr>
            <a:graphicFrameLocks noGrp="1"/>
          </p:cNvGraphicFramePr>
          <p:nvPr>
            <p:ph idx="1"/>
            <p:extLst>
              <p:ext uri="{D42A27DB-BD31-4B8C-83A1-F6EECF244321}">
                <p14:modId xmlns:p14="http://schemas.microsoft.com/office/powerpoint/2010/main" val="2660160226"/>
              </p:ext>
            </p:extLst>
          </p:nvPr>
        </p:nvGraphicFramePr>
        <p:xfrm>
          <a:off x="174171" y="660677"/>
          <a:ext cx="8850086" cy="4009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473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a:xfrm>
            <a:off x="1" y="678352"/>
            <a:ext cx="9144000" cy="930105"/>
          </a:xfrm>
        </p:spPr>
        <p:txBody>
          <a:bodyPr/>
          <a:lstStyle/>
          <a:p>
            <a:pPr algn="ctr"/>
            <a:r>
              <a:rPr lang="en-US" dirty="0"/>
              <a:t>Demo:</a:t>
            </a:r>
            <a:br>
              <a:rPr lang="en-US" dirty="0"/>
            </a:br>
            <a:r>
              <a:rPr lang="en-US" dirty="0"/>
              <a:t>FER Web app backed by Apache </a:t>
            </a:r>
            <a:r>
              <a:rPr lang="en-US" dirty="0" err="1"/>
              <a:t>MXNet</a:t>
            </a:r>
            <a:r>
              <a:rPr lang="en-US" dirty="0"/>
              <a:t> and AWS Elastic Container Service</a:t>
            </a:r>
            <a:endParaRPr lang="en-US" sz="1500" i="1" dirty="0"/>
          </a:p>
        </p:txBody>
      </p:sp>
      <p:pic>
        <p:nvPicPr>
          <p:cNvPr id="3" name="Picture 2">
            <a:extLst>
              <a:ext uri="{FF2B5EF4-FFF2-40B4-BE49-F238E27FC236}">
                <a16:creationId xmlns:a16="http://schemas.microsoft.com/office/drawing/2014/main" id="{1A85972E-D226-E34C-8E11-8BC3C2C68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573" y="2165145"/>
            <a:ext cx="1660855" cy="1667375"/>
          </a:xfrm>
          <a:prstGeom prst="rect">
            <a:avLst/>
          </a:prstGeom>
        </p:spPr>
      </p:pic>
      <p:sp>
        <p:nvSpPr>
          <p:cNvPr id="4" name="Rectangle 3">
            <a:extLst>
              <a:ext uri="{FF2B5EF4-FFF2-40B4-BE49-F238E27FC236}">
                <a16:creationId xmlns:a16="http://schemas.microsoft.com/office/drawing/2014/main" id="{BBA78D04-9041-7745-A1A1-1430AF189AAD}"/>
              </a:ext>
            </a:extLst>
          </p:cNvPr>
          <p:cNvSpPr/>
          <p:nvPr/>
        </p:nvSpPr>
        <p:spPr>
          <a:xfrm>
            <a:off x="1485899" y="4019876"/>
            <a:ext cx="6172201" cy="400110"/>
          </a:xfrm>
          <a:prstGeom prst="rect">
            <a:avLst/>
          </a:prstGeom>
        </p:spPr>
        <p:txBody>
          <a:bodyPr wrap="square">
            <a:spAutoFit/>
          </a:bodyPr>
          <a:lstStyle/>
          <a:p>
            <a:pPr algn="ctr"/>
            <a:r>
              <a:rPr lang="en-US" sz="2000" i="1" dirty="0">
                <a:hlinkClick r:id="rId4"/>
              </a:rPr>
              <a:t>http://bit.ly/mxnet-fer</a:t>
            </a:r>
            <a:r>
              <a:rPr lang="en-US" sz="2000" i="1" dirty="0"/>
              <a:t> </a:t>
            </a:r>
            <a:endParaRPr lang="en-US" sz="2000" dirty="0"/>
          </a:p>
        </p:txBody>
      </p:sp>
    </p:spTree>
    <p:extLst>
      <p:ext uri="{BB962C8B-B14F-4D97-AF65-F5344CB8AC3E}">
        <p14:creationId xmlns:p14="http://schemas.microsoft.com/office/powerpoint/2010/main" val="299422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994A5-A3EB-3E47-9C5D-3E5E8FBC4BB9}"/>
              </a:ext>
            </a:extLst>
          </p:cNvPr>
          <p:cNvSpPr>
            <a:spLocks noGrp="1"/>
          </p:cNvSpPr>
          <p:nvPr>
            <p:ph idx="1"/>
          </p:nvPr>
        </p:nvSpPr>
        <p:spPr/>
        <p:txBody>
          <a:bodyPr/>
          <a:lstStyle/>
          <a:p>
            <a:pPr marL="342900" indent="-342900">
              <a:buFont typeface="Arial" panose="020B0604020202020204" pitchFamily="34" charset="0"/>
              <a:buChar char="•"/>
            </a:pPr>
            <a:r>
              <a:rPr lang="en-US" sz="2000" dirty="0" err="1"/>
              <a:t>MXNet</a:t>
            </a:r>
            <a:r>
              <a:rPr lang="en-US" sz="2000" dirty="0"/>
              <a:t>: </a:t>
            </a:r>
            <a:r>
              <a:rPr lang="en-US" sz="2000" dirty="0">
                <a:hlinkClick r:id="rId2"/>
              </a:rPr>
              <a:t>http://mxnet.io</a:t>
            </a:r>
            <a:endParaRPr lang="en-US" sz="2000" dirty="0"/>
          </a:p>
          <a:p>
            <a:pPr marL="342900" indent="-342900">
              <a:buFont typeface="Arial" panose="020B0604020202020204" pitchFamily="34" charset="0"/>
              <a:buChar char="•"/>
            </a:pPr>
            <a:r>
              <a:rPr lang="en-US" sz="2000" dirty="0"/>
              <a:t>Model Server: </a:t>
            </a:r>
            <a:r>
              <a:rPr lang="en-US" sz="2000" dirty="0">
                <a:hlinkClick r:id="rId3"/>
              </a:rPr>
              <a:t>http://modelserver.io</a:t>
            </a:r>
            <a:r>
              <a:rPr lang="en-US" sz="2000" dirty="0"/>
              <a:t> </a:t>
            </a:r>
          </a:p>
          <a:p>
            <a:pPr marL="342900" indent="-342900">
              <a:buFont typeface="Arial" panose="020B0604020202020204" pitchFamily="34" charset="0"/>
              <a:buChar char="•"/>
            </a:pPr>
            <a:r>
              <a:rPr lang="en-US" sz="2000" dirty="0"/>
              <a:t>CV toolkit: </a:t>
            </a:r>
            <a:r>
              <a:rPr lang="en-US" sz="2000" dirty="0">
                <a:hlinkClick r:id="rId4"/>
              </a:rPr>
              <a:t>https://gluon-cv.mxnet.io</a:t>
            </a:r>
            <a:r>
              <a:rPr lang="en-US" sz="2000" dirty="0"/>
              <a:t> </a:t>
            </a:r>
          </a:p>
          <a:p>
            <a:pPr marL="342900" indent="-342900">
              <a:buFont typeface="Arial" panose="020B0604020202020204" pitchFamily="34" charset="0"/>
              <a:buChar char="•"/>
            </a:pPr>
            <a:r>
              <a:rPr lang="en-US" sz="2000" dirty="0"/>
              <a:t>NLP toolkit: </a:t>
            </a:r>
            <a:r>
              <a:rPr lang="en-US" sz="2000" dirty="0">
                <a:hlinkClick r:id="rId5"/>
              </a:rPr>
              <a:t>https://gluon-nlp.mxnet.io</a:t>
            </a:r>
            <a:r>
              <a:rPr lang="en-US" sz="2000" dirty="0"/>
              <a:t> </a:t>
            </a:r>
          </a:p>
          <a:p>
            <a:pPr marL="342900" indent="-342900">
              <a:buFont typeface="Arial" panose="020B0604020202020204" pitchFamily="34" charset="0"/>
              <a:buChar char="•"/>
            </a:pPr>
            <a:r>
              <a:rPr lang="en-US" sz="2000" dirty="0"/>
              <a:t>Medium: </a:t>
            </a:r>
            <a:r>
              <a:rPr lang="en-US" sz="2000" dirty="0">
                <a:hlinkClick r:id="rId6"/>
              </a:rPr>
              <a:t>https://medium.com/apache-mxnet</a:t>
            </a:r>
            <a:endParaRPr lang="en-US" sz="2000" dirty="0"/>
          </a:p>
          <a:p>
            <a:pPr marL="342900" indent="-342900">
              <a:buFont typeface="Arial" panose="020B0604020202020204" pitchFamily="34" charset="0"/>
              <a:buChar char="•"/>
            </a:pPr>
            <a:r>
              <a:rPr lang="en-US" sz="2000" dirty="0"/>
              <a:t>Twitter: @</a:t>
            </a:r>
            <a:r>
              <a:rPr lang="en-US" sz="2000" dirty="0" err="1"/>
              <a:t>ApacheMXNet</a:t>
            </a:r>
            <a:r>
              <a:rPr lang="en-US" sz="2000" dirty="0"/>
              <a:t> </a:t>
            </a:r>
          </a:p>
          <a:p>
            <a:pPr marL="342900" indent="-342900">
              <a:buFont typeface="Arial" panose="020B0604020202020204" pitchFamily="34" charset="0"/>
              <a:buChar char="•"/>
            </a:pPr>
            <a:r>
              <a:rPr lang="en-US" sz="2000" dirty="0"/>
              <a:t>Wiki: </a:t>
            </a:r>
            <a:r>
              <a:rPr lang="en-US" sz="2000" dirty="0">
                <a:hlinkClick r:id="rId7"/>
              </a:rPr>
              <a:t>https://cwiki.apache.org/confluence/display/MXNET</a:t>
            </a:r>
            <a:endParaRPr lang="en-US" sz="2000" dirty="0"/>
          </a:p>
          <a:p>
            <a:pPr marL="342900" indent="-342900">
              <a:buFont typeface="Arial" panose="020B0604020202020204" pitchFamily="34" charset="0"/>
              <a:buChar char="•"/>
            </a:pPr>
            <a:r>
              <a:rPr lang="en-US" sz="2000" dirty="0"/>
              <a:t>Subscribe to dev list – </a:t>
            </a:r>
            <a:r>
              <a:rPr lang="en-US" sz="2000" dirty="0">
                <a:hlinkClick r:id="rId8"/>
              </a:rPr>
              <a:t>dev@mxnet.incubator.apache.org</a:t>
            </a:r>
            <a:r>
              <a:rPr lang="en-US" sz="2000" dirty="0"/>
              <a:t> </a:t>
            </a:r>
          </a:p>
          <a:p>
            <a:pPr marL="342900" indent="-342900">
              <a:buFont typeface="Arial" panose="020B0604020202020204" pitchFamily="34" charset="0"/>
              <a:buChar char="•"/>
            </a:pPr>
            <a:r>
              <a:rPr lang="en-US" sz="2000" dirty="0"/>
              <a:t>To adopt in your organization: </a:t>
            </a:r>
            <a:r>
              <a:rPr lang="en-US" sz="2000" dirty="0">
                <a:hlinkClick r:id="rId9"/>
              </a:rPr>
              <a:t>mxnet-info@amazon.com</a:t>
            </a:r>
            <a:endParaRPr lang="en-US" sz="2000" dirty="0"/>
          </a:p>
          <a:p>
            <a:endParaRPr lang="en-US" sz="2000" dirty="0"/>
          </a:p>
        </p:txBody>
      </p:sp>
      <p:sp>
        <p:nvSpPr>
          <p:cNvPr id="6" name="Title 1">
            <a:extLst>
              <a:ext uri="{FF2B5EF4-FFF2-40B4-BE49-F238E27FC236}">
                <a16:creationId xmlns:a16="http://schemas.microsoft.com/office/drawing/2014/main" id="{6D311E84-2430-3842-8212-D2C1CE715DA0}"/>
              </a:ext>
            </a:extLst>
          </p:cNvPr>
          <p:cNvSpPr txBox="1">
            <a:spLocks/>
          </p:cNvSpPr>
          <p:nvPr/>
        </p:nvSpPr>
        <p:spPr>
          <a:xfrm>
            <a:off x="0" y="162720"/>
            <a:ext cx="9144000" cy="87949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Resources</a:t>
            </a:r>
          </a:p>
        </p:txBody>
      </p:sp>
    </p:spTree>
    <p:extLst>
      <p:ext uri="{BB962C8B-B14F-4D97-AF65-F5344CB8AC3E}">
        <p14:creationId xmlns:p14="http://schemas.microsoft.com/office/powerpoint/2010/main" val="659285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994A5-A3EB-3E47-9C5D-3E5E8FBC4BB9}"/>
              </a:ext>
            </a:extLst>
          </p:cNvPr>
          <p:cNvSpPr>
            <a:spLocks noGrp="1"/>
          </p:cNvSpPr>
          <p:nvPr>
            <p:ph idx="1"/>
          </p:nvPr>
        </p:nvSpPr>
        <p:spPr>
          <a:xfrm>
            <a:off x="340591" y="1009331"/>
            <a:ext cx="8544991" cy="3801207"/>
          </a:xfrm>
        </p:spPr>
        <p:txBody>
          <a:bodyPr/>
          <a:lstStyle/>
          <a:p>
            <a:pPr marL="342900" indent="-342900">
              <a:buFont typeface="Arial" panose="020B0604020202020204" pitchFamily="34" charset="0"/>
              <a:buChar char="•"/>
            </a:pPr>
            <a:r>
              <a:rPr lang="en-US" sz="2000" dirty="0"/>
              <a:t>Want to learn more and start using </a:t>
            </a:r>
            <a:r>
              <a:rPr lang="en-US" sz="2000" dirty="0" err="1"/>
              <a:t>MXNet</a:t>
            </a:r>
            <a:r>
              <a:rPr lang="en-US" sz="2000" dirty="0"/>
              <a:t>?</a:t>
            </a:r>
          </a:p>
          <a:p>
            <a:pPr marL="342900" indent="-342900">
              <a:buFont typeface="Arial" panose="020B0604020202020204" pitchFamily="34" charset="0"/>
              <a:buChar char="•"/>
            </a:pPr>
            <a:r>
              <a:rPr lang="en-US" sz="2000" dirty="0"/>
              <a:t>Our experts can review your use cases</a:t>
            </a:r>
          </a:p>
          <a:p>
            <a:pPr marL="342900" indent="-342900">
              <a:buFont typeface="Arial" panose="020B0604020202020204" pitchFamily="34" charset="0"/>
              <a:buChar char="•"/>
            </a:pPr>
            <a:r>
              <a:rPr lang="en-US" sz="2000" dirty="0"/>
              <a:t>We will help you with an evaluation of </a:t>
            </a:r>
            <a:r>
              <a:rPr lang="en-US" sz="2000" dirty="0" err="1"/>
              <a:t>MXNet</a:t>
            </a:r>
            <a:endParaRPr lang="en-US" sz="2000" dirty="0"/>
          </a:p>
          <a:p>
            <a:pPr marL="342900" indent="-342900">
              <a:buFont typeface="Arial" panose="020B0604020202020204" pitchFamily="34" charset="0"/>
              <a:buChar char="•"/>
            </a:pPr>
            <a:r>
              <a:rPr lang="en-US" sz="2000" dirty="0"/>
              <a:t>We can walk you through the steps to get to production</a:t>
            </a:r>
          </a:p>
          <a:p>
            <a:pPr marL="342900" indent="-342900">
              <a:buFont typeface="Arial" panose="020B0604020202020204" pitchFamily="34" charset="0"/>
              <a:buChar char="•"/>
            </a:pPr>
            <a:r>
              <a:rPr lang="en-US" sz="2000" dirty="0"/>
              <a:t>Partner with AWS!</a:t>
            </a:r>
          </a:p>
          <a:p>
            <a:pPr marL="1085850" lvl="1" indent="-342900">
              <a:buFont typeface="Arial" panose="020B0604020202020204" pitchFamily="34" charset="0"/>
              <a:buChar char="•"/>
            </a:pPr>
            <a:r>
              <a:rPr lang="en-US" dirty="0"/>
              <a:t>Become a customer reference</a:t>
            </a:r>
          </a:p>
          <a:p>
            <a:pPr marL="1085850" lvl="1" indent="-342900">
              <a:buFont typeface="Arial" panose="020B0604020202020204" pitchFamily="34" charset="0"/>
              <a:buChar char="•"/>
            </a:pPr>
            <a:r>
              <a:rPr lang="en-US" dirty="0"/>
              <a:t>Write a blog and receive market and peer recognition</a:t>
            </a:r>
          </a:p>
          <a:p>
            <a:pPr marL="1085850" lvl="1" indent="-342900">
              <a:buFont typeface="Arial" panose="020B0604020202020204" pitchFamily="34" charset="0"/>
              <a:buChar char="•"/>
            </a:pPr>
            <a:r>
              <a:rPr lang="en-US" dirty="0"/>
              <a:t>Customer case study to promote what you’re doing in Deep Learning</a:t>
            </a:r>
          </a:p>
          <a:p>
            <a:pPr marL="342900" indent="-342900">
              <a:buFont typeface="Arial" panose="020B0604020202020204" pitchFamily="34" charset="0"/>
              <a:buChar char="•"/>
            </a:pPr>
            <a:r>
              <a:rPr lang="en-US" sz="2000" dirty="0"/>
              <a:t>To get started: </a:t>
            </a:r>
            <a:r>
              <a:rPr lang="en-US" sz="2000" dirty="0">
                <a:hlinkClick r:id="rId2"/>
              </a:rPr>
              <a:t>mxnet-info@amazon.com</a:t>
            </a:r>
            <a:r>
              <a:rPr lang="en-US" sz="2000" dirty="0"/>
              <a:t> </a:t>
            </a:r>
          </a:p>
          <a:p>
            <a:pPr lvl="1" indent="0">
              <a:buNone/>
            </a:pPr>
            <a:endParaRPr lang="en-US" sz="1600" dirty="0"/>
          </a:p>
          <a:p>
            <a:endParaRPr lang="en-US" sz="2000" dirty="0"/>
          </a:p>
        </p:txBody>
      </p:sp>
      <p:sp>
        <p:nvSpPr>
          <p:cNvPr id="6" name="Title 1">
            <a:extLst>
              <a:ext uri="{FF2B5EF4-FFF2-40B4-BE49-F238E27FC236}">
                <a16:creationId xmlns:a16="http://schemas.microsoft.com/office/drawing/2014/main" id="{F4BDB0E6-F804-BB45-A2AE-73CD6FBCA3A2}"/>
              </a:ext>
            </a:extLst>
          </p:cNvPr>
          <p:cNvSpPr txBox="1">
            <a:spLocks/>
          </p:cNvSpPr>
          <p:nvPr/>
        </p:nvSpPr>
        <p:spPr>
          <a:xfrm>
            <a:off x="0" y="162720"/>
            <a:ext cx="9144000" cy="87949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Evaluating Apache </a:t>
            </a:r>
            <a:r>
              <a:rPr lang="en-US" b="1" dirty="0" err="1"/>
              <a:t>MXNet</a:t>
            </a:r>
            <a:endParaRPr lang="en-US" b="1" dirty="0"/>
          </a:p>
        </p:txBody>
      </p:sp>
    </p:spTree>
    <p:extLst>
      <p:ext uri="{BB962C8B-B14F-4D97-AF65-F5344CB8AC3E}">
        <p14:creationId xmlns:p14="http://schemas.microsoft.com/office/powerpoint/2010/main" val="4265065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72746" y="3391907"/>
            <a:ext cx="6314303" cy="1237613"/>
          </a:xfrm>
        </p:spPr>
        <p:txBody>
          <a:bodyPr anchor="ctr">
            <a:normAutofit lnSpcReduction="10000"/>
          </a:bodyPr>
          <a:lstStyle/>
          <a:p>
            <a:pPr algn="ctr"/>
            <a:r>
              <a:rPr lang="en-US" sz="2400" b="1" dirty="0"/>
              <a:t>Try it out, Star and Contribute!</a:t>
            </a:r>
          </a:p>
          <a:p>
            <a:pPr algn="ctr"/>
            <a:r>
              <a:rPr lang="en-US" sz="2400" dirty="0">
                <a:hlinkClick r:id="rId3"/>
              </a:rPr>
              <a:t>http://mxnet.io</a:t>
            </a:r>
            <a:endParaRPr lang="en-US" sz="2400" dirty="0"/>
          </a:p>
          <a:p>
            <a:pPr algn="ctr"/>
            <a:r>
              <a:rPr lang="en-US" sz="2400" dirty="0">
                <a:hlinkClick r:id="rId4"/>
              </a:rPr>
              <a:t>http://modelserver.io</a:t>
            </a:r>
            <a:r>
              <a:rPr lang="en-US" sz="2400" dirty="0"/>
              <a:t> </a:t>
            </a:r>
          </a:p>
        </p:txBody>
      </p:sp>
      <p:pic>
        <p:nvPicPr>
          <p:cNvPr id="4" name="Picture 3">
            <a:extLst>
              <a:ext uri="{FF2B5EF4-FFF2-40B4-BE49-F238E27FC236}">
                <a16:creationId xmlns:a16="http://schemas.microsoft.com/office/drawing/2014/main" id="{025E6EB2-4AA9-9645-AFAD-201528356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5778" y="387998"/>
            <a:ext cx="2828237" cy="2828237"/>
          </a:xfrm>
          <a:prstGeom prst="rect">
            <a:avLst/>
          </a:prstGeom>
        </p:spPr>
      </p:pic>
    </p:spTree>
    <p:extLst>
      <p:ext uri="{BB962C8B-B14F-4D97-AF65-F5344CB8AC3E}">
        <p14:creationId xmlns:p14="http://schemas.microsoft.com/office/powerpoint/2010/main" val="396826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EFA03C9D-0858-734E-9FC7-507D887179B0}"/>
              </a:ext>
            </a:extLst>
          </p:cNvPr>
          <p:cNvSpPr txBox="1">
            <a:spLocks/>
          </p:cNvSpPr>
          <p:nvPr/>
        </p:nvSpPr>
        <p:spPr>
          <a:xfrm>
            <a:off x="202354" y="1108820"/>
            <a:ext cx="6649859" cy="1518633"/>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Inspired by the brain’s Neurons</a:t>
            </a:r>
          </a:p>
          <a:p>
            <a:pPr>
              <a:lnSpc>
                <a:spcPts val="3560"/>
              </a:lnSpc>
            </a:pPr>
            <a:r>
              <a:rPr lang="en-US" sz="2400" dirty="0"/>
              <a:t>We have ~100B of them, and ~1Q Synapses</a:t>
            </a:r>
          </a:p>
        </p:txBody>
      </p:sp>
      <p:pic>
        <p:nvPicPr>
          <p:cNvPr id="3" name="Picture 2">
            <a:extLst>
              <a:ext uri="{FF2B5EF4-FFF2-40B4-BE49-F238E27FC236}">
                <a16:creationId xmlns:a16="http://schemas.microsoft.com/office/drawing/2014/main" id="{918D790A-5B3C-7942-A6E0-14ECDCF90D32}"/>
              </a:ext>
            </a:extLst>
          </p:cNvPr>
          <p:cNvPicPr>
            <a:picLocks noChangeAspect="1"/>
          </p:cNvPicPr>
          <p:nvPr/>
        </p:nvPicPr>
        <p:blipFill>
          <a:blip r:embed="rId3">
            <a:duotone>
              <a:prstClr val="black"/>
              <a:srgbClr val="029BE4">
                <a:tint val="45000"/>
                <a:satMod val="400000"/>
              </a:srgbClr>
            </a:duotone>
            <a:extLst>
              <a:ext uri="{BEBA8EAE-BF5A-486C-A8C5-ECC9F3942E4B}">
                <a14:imgProps xmlns:a14="http://schemas.microsoft.com/office/drawing/2010/main">
                  <a14:imgLayer r:embed="rId4">
                    <a14:imgEffect>
                      <a14:artisticCrisscrossEtching/>
                    </a14:imgEffect>
                    <a14:imgEffect>
                      <a14:sharpenSoften amount="-50000"/>
                    </a14:imgEffect>
                    <a14:imgEffect>
                      <a14:brightnessContrast bright="40000" contrast="40000"/>
                    </a14:imgEffect>
                  </a14:imgLayer>
                </a14:imgProps>
              </a:ext>
            </a:extLst>
          </a:blip>
          <a:stretch>
            <a:fillRect/>
          </a:stretch>
        </p:blipFill>
        <p:spPr>
          <a:xfrm>
            <a:off x="6338995" y="415512"/>
            <a:ext cx="2510036" cy="2510036"/>
          </a:xfrm>
          <a:prstGeom prst="rect">
            <a:avLst/>
          </a:prstGeom>
        </p:spPr>
      </p:pic>
      <p:grpSp>
        <p:nvGrpSpPr>
          <p:cNvPr id="107" name="Group 106">
            <a:extLst>
              <a:ext uri="{FF2B5EF4-FFF2-40B4-BE49-F238E27FC236}">
                <a16:creationId xmlns:a16="http://schemas.microsoft.com/office/drawing/2014/main" id="{8B3D2A36-6B63-014F-B0CC-B9C45E81A3EF}"/>
              </a:ext>
            </a:extLst>
          </p:cNvPr>
          <p:cNvGrpSpPr/>
          <p:nvPr/>
        </p:nvGrpSpPr>
        <p:grpSpPr>
          <a:xfrm>
            <a:off x="336788" y="2614125"/>
            <a:ext cx="4795925" cy="2041041"/>
            <a:chOff x="336788" y="2614125"/>
            <a:chExt cx="4795925" cy="2041041"/>
          </a:xfrm>
        </p:grpSpPr>
        <p:grpSp>
          <p:nvGrpSpPr>
            <p:cNvPr id="86" name="Group 85">
              <a:extLst>
                <a:ext uri="{FF2B5EF4-FFF2-40B4-BE49-F238E27FC236}">
                  <a16:creationId xmlns:a16="http://schemas.microsoft.com/office/drawing/2014/main" id="{00540826-1C05-564A-B3C1-949B932F58E2}"/>
                </a:ext>
              </a:extLst>
            </p:cNvPr>
            <p:cNvGrpSpPr/>
            <p:nvPr/>
          </p:nvGrpSpPr>
          <p:grpSpPr>
            <a:xfrm>
              <a:off x="336788" y="2614125"/>
              <a:ext cx="4795925" cy="2041041"/>
              <a:chOff x="65577" y="2590404"/>
              <a:chExt cx="4795925" cy="2041041"/>
            </a:xfrm>
          </p:grpSpPr>
          <p:grpSp>
            <p:nvGrpSpPr>
              <p:cNvPr id="18" name="Group 17">
                <a:extLst>
                  <a:ext uri="{FF2B5EF4-FFF2-40B4-BE49-F238E27FC236}">
                    <a16:creationId xmlns:a16="http://schemas.microsoft.com/office/drawing/2014/main" id="{EA5F1ADD-00C5-9942-AD27-15964ED68AA5}"/>
                  </a:ext>
                </a:extLst>
              </p:cNvPr>
              <p:cNvGrpSpPr/>
              <p:nvPr/>
            </p:nvGrpSpPr>
            <p:grpSpPr>
              <a:xfrm>
                <a:off x="1184545" y="3076017"/>
                <a:ext cx="457200" cy="457200"/>
                <a:chOff x="336788" y="2925547"/>
                <a:chExt cx="457200" cy="457200"/>
              </a:xfrm>
            </p:grpSpPr>
            <p:sp>
              <p:nvSpPr>
                <p:cNvPr id="41" name="Oval 40">
                  <a:extLst>
                    <a:ext uri="{FF2B5EF4-FFF2-40B4-BE49-F238E27FC236}">
                      <a16:creationId xmlns:a16="http://schemas.microsoft.com/office/drawing/2014/main" id="{971766B0-77E9-344A-B12F-8540E0B8D919}"/>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2" name="TextBox 11">
                  <a:extLst>
                    <a:ext uri="{FF2B5EF4-FFF2-40B4-BE49-F238E27FC236}">
                      <a16:creationId xmlns:a16="http://schemas.microsoft.com/office/drawing/2014/main" id="{EBFFB14A-71FC-CB49-BE86-0C32B485E644}"/>
                    </a:ext>
                  </a:extLst>
                </p:cNvPr>
                <p:cNvSpPr txBox="1"/>
                <p:nvPr/>
              </p:nvSpPr>
              <p:spPr>
                <a:xfrm>
                  <a:off x="357650" y="2945440"/>
                  <a:ext cx="436338" cy="369332"/>
                </a:xfrm>
                <a:prstGeom prst="rect">
                  <a:avLst/>
                </a:prstGeom>
                <a:noFill/>
              </p:spPr>
              <p:txBody>
                <a:bodyPr wrap="none" rtlCol="0">
                  <a:spAutoFit/>
                </a:bodyPr>
                <a:lstStyle/>
                <a:p>
                  <a:r>
                    <a:rPr lang="en-US" dirty="0">
                      <a:solidFill>
                        <a:schemeClr val="bg1"/>
                      </a:solidFill>
                    </a:rPr>
                    <a:t>w</a:t>
                  </a:r>
                  <a:r>
                    <a:rPr lang="en-US" baseline="-25000" dirty="0">
                      <a:solidFill>
                        <a:schemeClr val="bg1"/>
                      </a:solidFill>
                    </a:rPr>
                    <a:t>1</a:t>
                  </a:r>
                </a:p>
              </p:txBody>
            </p:sp>
          </p:grpSp>
          <p:grpSp>
            <p:nvGrpSpPr>
              <p:cNvPr id="44" name="Group 43">
                <a:extLst>
                  <a:ext uri="{FF2B5EF4-FFF2-40B4-BE49-F238E27FC236}">
                    <a16:creationId xmlns:a16="http://schemas.microsoft.com/office/drawing/2014/main" id="{5A939B46-48F6-AB4E-856D-183E9EEF81E5}"/>
                  </a:ext>
                </a:extLst>
              </p:cNvPr>
              <p:cNvGrpSpPr/>
              <p:nvPr/>
            </p:nvGrpSpPr>
            <p:grpSpPr>
              <a:xfrm>
                <a:off x="1184545" y="3625131"/>
                <a:ext cx="457200" cy="457200"/>
                <a:chOff x="336788" y="2925547"/>
                <a:chExt cx="457200" cy="457200"/>
              </a:xfrm>
            </p:grpSpPr>
            <p:sp>
              <p:nvSpPr>
                <p:cNvPr id="45" name="Oval 44">
                  <a:extLst>
                    <a:ext uri="{FF2B5EF4-FFF2-40B4-BE49-F238E27FC236}">
                      <a16:creationId xmlns:a16="http://schemas.microsoft.com/office/drawing/2014/main" id="{1DC24DC5-71A2-5A49-A9A2-5E44C3E338D3}"/>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47" name="TextBox 46">
                  <a:extLst>
                    <a:ext uri="{FF2B5EF4-FFF2-40B4-BE49-F238E27FC236}">
                      <a16:creationId xmlns:a16="http://schemas.microsoft.com/office/drawing/2014/main" id="{0C0FD7F5-9358-C84C-B345-4B9B2E12E1E4}"/>
                    </a:ext>
                  </a:extLst>
                </p:cNvPr>
                <p:cNvSpPr txBox="1"/>
                <p:nvPr/>
              </p:nvSpPr>
              <p:spPr>
                <a:xfrm>
                  <a:off x="357650" y="2945440"/>
                  <a:ext cx="436338" cy="369332"/>
                </a:xfrm>
                <a:prstGeom prst="rect">
                  <a:avLst/>
                </a:prstGeom>
                <a:noFill/>
              </p:spPr>
              <p:txBody>
                <a:bodyPr wrap="none" rtlCol="0">
                  <a:spAutoFit/>
                </a:bodyPr>
                <a:lstStyle/>
                <a:p>
                  <a:r>
                    <a:rPr lang="en-US" dirty="0">
                      <a:solidFill>
                        <a:schemeClr val="bg1"/>
                      </a:solidFill>
                    </a:rPr>
                    <a:t>w</a:t>
                  </a:r>
                  <a:r>
                    <a:rPr lang="en-US" baseline="-25000" dirty="0">
                      <a:solidFill>
                        <a:schemeClr val="bg1"/>
                      </a:solidFill>
                    </a:rPr>
                    <a:t>2</a:t>
                  </a:r>
                </a:p>
              </p:txBody>
            </p:sp>
          </p:grpSp>
          <p:grpSp>
            <p:nvGrpSpPr>
              <p:cNvPr id="48" name="Group 47">
                <a:extLst>
                  <a:ext uri="{FF2B5EF4-FFF2-40B4-BE49-F238E27FC236}">
                    <a16:creationId xmlns:a16="http://schemas.microsoft.com/office/drawing/2014/main" id="{CD32A113-80C5-614F-B93A-8EFB15F6852E}"/>
                  </a:ext>
                </a:extLst>
              </p:cNvPr>
              <p:cNvGrpSpPr/>
              <p:nvPr/>
            </p:nvGrpSpPr>
            <p:grpSpPr>
              <a:xfrm>
                <a:off x="1184545" y="4174245"/>
                <a:ext cx="457200" cy="457200"/>
                <a:chOff x="336788" y="2925547"/>
                <a:chExt cx="457200" cy="457200"/>
              </a:xfrm>
            </p:grpSpPr>
            <p:sp>
              <p:nvSpPr>
                <p:cNvPr id="50" name="Oval 49">
                  <a:extLst>
                    <a:ext uri="{FF2B5EF4-FFF2-40B4-BE49-F238E27FC236}">
                      <a16:creationId xmlns:a16="http://schemas.microsoft.com/office/drawing/2014/main" id="{EE17121D-42DF-2346-B8E1-75E28D556E3E}"/>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51" name="TextBox 50">
                  <a:extLst>
                    <a:ext uri="{FF2B5EF4-FFF2-40B4-BE49-F238E27FC236}">
                      <a16:creationId xmlns:a16="http://schemas.microsoft.com/office/drawing/2014/main" id="{4F8A291D-232F-9440-91A5-8787B559AF57}"/>
                    </a:ext>
                  </a:extLst>
                </p:cNvPr>
                <p:cNvSpPr txBox="1"/>
                <p:nvPr/>
              </p:nvSpPr>
              <p:spPr>
                <a:xfrm>
                  <a:off x="357650" y="2945440"/>
                  <a:ext cx="436338" cy="369332"/>
                </a:xfrm>
                <a:prstGeom prst="rect">
                  <a:avLst/>
                </a:prstGeom>
                <a:noFill/>
              </p:spPr>
              <p:txBody>
                <a:bodyPr wrap="none" rtlCol="0">
                  <a:spAutoFit/>
                </a:bodyPr>
                <a:lstStyle/>
                <a:p>
                  <a:r>
                    <a:rPr lang="en-US" dirty="0" err="1">
                      <a:solidFill>
                        <a:schemeClr val="bg1"/>
                      </a:solidFill>
                    </a:rPr>
                    <a:t>w</a:t>
                  </a:r>
                  <a:r>
                    <a:rPr lang="en-US" baseline="-25000" dirty="0" err="1">
                      <a:solidFill>
                        <a:schemeClr val="bg1"/>
                      </a:solidFill>
                    </a:rPr>
                    <a:t>n</a:t>
                  </a:r>
                  <a:endParaRPr lang="en-US" baseline="-25000" dirty="0">
                    <a:solidFill>
                      <a:schemeClr val="bg1"/>
                    </a:solidFill>
                  </a:endParaRPr>
                </a:p>
              </p:txBody>
            </p:sp>
          </p:grpSp>
          <p:sp>
            <p:nvSpPr>
              <p:cNvPr id="53" name="TextBox 52">
                <a:extLst>
                  <a:ext uri="{FF2B5EF4-FFF2-40B4-BE49-F238E27FC236}">
                    <a16:creationId xmlns:a16="http://schemas.microsoft.com/office/drawing/2014/main" id="{1F2D6AD0-66C9-F64E-A488-6730CD917381}"/>
                  </a:ext>
                </a:extLst>
              </p:cNvPr>
              <p:cNvSpPr txBox="1"/>
              <p:nvPr/>
            </p:nvSpPr>
            <p:spPr>
              <a:xfrm>
                <a:off x="276064" y="3119951"/>
                <a:ext cx="385042" cy="369332"/>
              </a:xfrm>
              <a:prstGeom prst="rect">
                <a:avLst/>
              </a:prstGeom>
              <a:noFill/>
            </p:spPr>
            <p:txBody>
              <a:bodyPr wrap="none" rtlCol="0">
                <a:spAutoFit/>
              </a:bodyPr>
              <a:lstStyle/>
              <a:p>
                <a:r>
                  <a:rPr lang="en-US" dirty="0">
                    <a:solidFill>
                      <a:schemeClr val="bg1"/>
                    </a:solidFill>
                  </a:rPr>
                  <a:t>x</a:t>
                </a:r>
                <a:r>
                  <a:rPr lang="en-US" baseline="-25000" dirty="0">
                    <a:solidFill>
                      <a:schemeClr val="bg1"/>
                    </a:solidFill>
                  </a:rPr>
                  <a:t>1</a:t>
                </a:r>
              </a:p>
            </p:txBody>
          </p:sp>
          <p:sp>
            <p:nvSpPr>
              <p:cNvPr id="54" name="TextBox 53">
                <a:extLst>
                  <a:ext uri="{FF2B5EF4-FFF2-40B4-BE49-F238E27FC236}">
                    <a16:creationId xmlns:a16="http://schemas.microsoft.com/office/drawing/2014/main" id="{BE076A17-0044-9A4C-8461-108F8EB72DE6}"/>
                  </a:ext>
                </a:extLst>
              </p:cNvPr>
              <p:cNvSpPr txBox="1"/>
              <p:nvPr/>
            </p:nvSpPr>
            <p:spPr>
              <a:xfrm>
                <a:off x="265262" y="3647279"/>
                <a:ext cx="385042" cy="369332"/>
              </a:xfrm>
              <a:prstGeom prst="rect">
                <a:avLst/>
              </a:prstGeom>
              <a:noFill/>
            </p:spPr>
            <p:txBody>
              <a:bodyPr wrap="none" rtlCol="0">
                <a:spAutoFit/>
              </a:bodyPr>
              <a:lstStyle/>
              <a:p>
                <a:r>
                  <a:rPr lang="en-US" dirty="0">
                    <a:solidFill>
                      <a:schemeClr val="bg1"/>
                    </a:solidFill>
                  </a:rPr>
                  <a:t>x</a:t>
                </a:r>
                <a:r>
                  <a:rPr lang="en-US" baseline="-25000" dirty="0">
                    <a:solidFill>
                      <a:schemeClr val="bg1"/>
                    </a:solidFill>
                  </a:rPr>
                  <a:t>2</a:t>
                </a:r>
              </a:p>
            </p:txBody>
          </p:sp>
          <p:sp>
            <p:nvSpPr>
              <p:cNvPr id="56" name="TextBox 55">
                <a:extLst>
                  <a:ext uri="{FF2B5EF4-FFF2-40B4-BE49-F238E27FC236}">
                    <a16:creationId xmlns:a16="http://schemas.microsoft.com/office/drawing/2014/main" id="{B30F832E-F3C5-7047-B000-B8B7A3D108A6}"/>
                  </a:ext>
                </a:extLst>
              </p:cNvPr>
              <p:cNvSpPr txBox="1"/>
              <p:nvPr/>
            </p:nvSpPr>
            <p:spPr>
              <a:xfrm>
                <a:off x="267692" y="4218179"/>
                <a:ext cx="385042" cy="369332"/>
              </a:xfrm>
              <a:prstGeom prst="rect">
                <a:avLst/>
              </a:prstGeom>
              <a:noFill/>
            </p:spPr>
            <p:txBody>
              <a:bodyPr wrap="none" rtlCol="0">
                <a:spAutoFit/>
              </a:bodyPr>
              <a:lstStyle/>
              <a:p>
                <a:r>
                  <a:rPr lang="en-US" dirty="0" err="1">
                    <a:solidFill>
                      <a:schemeClr val="bg1"/>
                    </a:solidFill>
                  </a:rPr>
                  <a:t>x</a:t>
                </a:r>
                <a:r>
                  <a:rPr lang="en-US" baseline="-25000" dirty="0" err="1">
                    <a:solidFill>
                      <a:schemeClr val="bg1"/>
                    </a:solidFill>
                  </a:rPr>
                  <a:t>n</a:t>
                </a:r>
                <a:endParaRPr lang="en-US" baseline="-25000" dirty="0">
                  <a:solidFill>
                    <a:schemeClr val="bg1"/>
                  </a:solidFill>
                </a:endParaRPr>
              </a:p>
            </p:txBody>
          </p:sp>
          <p:grpSp>
            <p:nvGrpSpPr>
              <p:cNvPr id="57" name="Group 56">
                <a:extLst>
                  <a:ext uri="{FF2B5EF4-FFF2-40B4-BE49-F238E27FC236}">
                    <a16:creationId xmlns:a16="http://schemas.microsoft.com/office/drawing/2014/main" id="{931DD8A9-AE28-E447-ABA3-37B2858407BD}"/>
                  </a:ext>
                </a:extLst>
              </p:cNvPr>
              <p:cNvGrpSpPr/>
              <p:nvPr/>
            </p:nvGrpSpPr>
            <p:grpSpPr>
              <a:xfrm>
                <a:off x="2173556" y="3433022"/>
                <a:ext cx="817355" cy="815669"/>
                <a:chOff x="336788" y="2925545"/>
                <a:chExt cx="457200" cy="457200"/>
              </a:xfrm>
            </p:grpSpPr>
            <p:sp>
              <p:nvSpPr>
                <p:cNvPr id="59" name="Oval 58">
                  <a:extLst>
                    <a:ext uri="{FF2B5EF4-FFF2-40B4-BE49-F238E27FC236}">
                      <a16:creationId xmlns:a16="http://schemas.microsoft.com/office/drawing/2014/main" id="{A616AF62-BBE7-7E46-AF06-2A0CC3CF5C43}"/>
                    </a:ext>
                  </a:extLst>
                </p:cNvPr>
                <p:cNvSpPr/>
                <p:nvPr/>
              </p:nvSpPr>
              <p:spPr>
                <a:xfrm>
                  <a:off x="336788" y="2925545"/>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60" name="TextBox 59">
                  <a:extLst>
                    <a:ext uri="{FF2B5EF4-FFF2-40B4-BE49-F238E27FC236}">
                      <a16:creationId xmlns:a16="http://schemas.microsoft.com/office/drawing/2014/main" id="{488B714E-3674-904C-9AF7-0DEFE58A1226}"/>
                    </a:ext>
                  </a:extLst>
                </p:cNvPr>
                <p:cNvSpPr txBox="1"/>
                <p:nvPr/>
              </p:nvSpPr>
              <p:spPr>
                <a:xfrm>
                  <a:off x="427839" y="2961419"/>
                  <a:ext cx="190714" cy="362282"/>
                </a:xfrm>
                <a:prstGeom prst="rect">
                  <a:avLst/>
                </a:prstGeom>
                <a:noFill/>
              </p:spPr>
              <p:txBody>
                <a:bodyPr wrap="square" rtlCol="0">
                  <a:spAutoFit/>
                </a:bodyPr>
                <a:lstStyle/>
                <a:p>
                  <a:r>
                    <a:rPr lang="en-US" sz="3600" dirty="0" err="1">
                      <a:solidFill>
                        <a:schemeClr val="bg1"/>
                      </a:solidFill>
                    </a:rPr>
                    <a:t>Σ</a:t>
                  </a:r>
                  <a:endParaRPr lang="en-US" sz="4000" dirty="0">
                    <a:solidFill>
                      <a:schemeClr val="bg1"/>
                    </a:solidFill>
                  </a:endParaRPr>
                </a:p>
              </p:txBody>
            </p:sp>
          </p:grpSp>
          <p:grpSp>
            <p:nvGrpSpPr>
              <p:cNvPr id="25" name="Group 24">
                <a:extLst>
                  <a:ext uri="{FF2B5EF4-FFF2-40B4-BE49-F238E27FC236}">
                    <a16:creationId xmlns:a16="http://schemas.microsoft.com/office/drawing/2014/main" id="{54B909B7-820B-F64E-B9C4-F1CF76407BDE}"/>
                  </a:ext>
                </a:extLst>
              </p:cNvPr>
              <p:cNvGrpSpPr/>
              <p:nvPr/>
            </p:nvGrpSpPr>
            <p:grpSpPr>
              <a:xfrm>
                <a:off x="3463654" y="3533220"/>
                <a:ext cx="514800" cy="545685"/>
                <a:chOff x="3386986" y="3508405"/>
                <a:chExt cx="514800" cy="556093"/>
              </a:xfrm>
            </p:grpSpPr>
            <p:sp>
              <p:nvSpPr>
                <p:cNvPr id="21" name="Rectangle 20">
                  <a:extLst>
                    <a:ext uri="{FF2B5EF4-FFF2-40B4-BE49-F238E27FC236}">
                      <a16:creationId xmlns:a16="http://schemas.microsoft.com/office/drawing/2014/main" id="{798C5C41-E917-F746-B2DA-D149D931177B}"/>
                    </a:ext>
                  </a:extLst>
                </p:cNvPr>
                <p:cNvSpPr/>
                <p:nvPr/>
              </p:nvSpPr>
              <p:spPr>
                <a:xfrm>
                  <a:off x="3386986" y="3587596"/>
                  <a:ext cx="419050" cy="476902"/>
                </a:xfrm>
                <a:prstGeom prst="rect">
                  <a:avLst/>
                </a:prstGeom>
                <a:noFill/>
                <a:ln w="19050">
                  <a:solidFill>
                    <a:srgbClr val="029B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8754D94B-20A1-4847-8E0C-1048011F4756}"/>
                    </a:ext>
                  </a:extLst>
                </p:cNvPr>
                <p:cNvSpPr txBox="1"/>
                <p:nvPr/>
              </p:nvSpPr>
              <p:spPr>
                <a:xfrm>
                  <a:off x="3386986" y="3508405"/>
                  <a:ext cx="514800" cy="533200"/>
                </a:xfrm>
                <a:prstGeom prst="rect">
                  <a:avLst/>
                </a:prstGeom>
                <a:noFill/>
              </p:spPr>
              <p:txBody>
                <a:bodyPr wrap="square" rtlCol="0">
                  <a:spAutoFit/>
                </a:bodyPr>
                <a:lstStyle/>
                <a:p>
                  <a:r>
                    <a:rPr lang="en-US" sz="2800" dirty="0">
                      <a:solidFill>
                        <a:schemeClr val="bg1"/>
                      </a:solidFill>
                    </a:rPr>
                    <a:t>φ</a:t>
                  </a:r>
                  <a:endParaRPr lang="en-US" sz="4000" dirty="0">
                    <a:solidFill>
                      <a:schemeClr val="bg1"/>
                    </a:solidFill>
                  </a:endParaRPr>
                </a:p>
              </p:txBody>
            </p:sp>
          </p:grpSp>
          <p:cxnSp>
            <p:nvCxnSpPr>
              <p:cNvPr id="28" name="Straight Arrow Connector 27">
                <a:extLst>
                  <a:ext uri="{FF2B5EF4-FFF2-40B4-BE49-F238E27FC236}">
                    <a16:creationId xmlns:a16="http://schemas.microsoft.com/office/drawing/2014/main" id="{6D32F786-888D-7549-9F4E-F9BC235F06C5}"/>
                  </a:ext>
                </a:extLst>
              </p:cNvPr>
              <p:cNvCxnSpPr>
                <a:stCxn id="53" idx="3"/>
                <a:endCxn id="41" idx="2"/>
              </p:cNvCxnSpPr>
              <p:nvPr/>
            </p:nvCxnSpPr>
            <p:spPr>
              <a:xfrm>
                <a:off x="661106" y="3304617"/>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668FB90B-21E4-414C-8CCE-FEBBBA58BA43}"/>
                  </a:ext>
                </a:extLst>
              </p:cNvPr>
              <p:cNvCxnSpPr/>
              <p:nvPr/>
            </p:nvCxnSpPr>
            <p:spPr>
              <a:xfrm>
                <a:off x="650304" y="3848486"/>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5FA952A-AAB0-B04C-8EC6-33C4BF0D7892}"/>
                  </a:ext>
                </a:extLst>
              </p:cNvPr>
              <p:cNvCxnSpPr/>
              <p:nvPr/>
            </p:nvCxnSpPr>
            <p:spPr>
              <a:xfrm>
                <a:off x="650303" y="4402845"/>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6A6C1F2D-BF47-1743-8950-DD31CF3E740F}"/>
                  </a:ext>
                </a:extLst>
              </p:cNvPr>
              <p:cNvCxnSpPr>
                <a:cxnSpLocks/>
                <a:stCxn id="41" idx="6"/>
                <a:endCxn id="59" idx="1"/>
              </p:cNvCxnSpPr>
              <p:nvPr/>
            </p:nvCxnSpPr>
            <p:spPr>
              <a:xfrm>
                <a:off x="1641745" y="3304617"/>
                <a:ext cx="651510" cy="247854"/>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59EFA8A-491D-194F-A9F6-0F65CDB5BE77}"/>
                  </a:ext>
                </a:extLst>
              </p:cNvPr>
              <p:cNvCxnSpPr>
                <a:cxnSpLocks/>
                <a:stCxn id="45" idx="6"/>
                <a:endCxn id="59" idx="2"/>
              </p:cNvCxnSpPr>
              <p:nvPr/>
            </p:nvCxnSpPr>
            <p:spPr>
              <a:xfrm flipV="1">
                <a:off x="1641745" y="3840853"/>
                <a:ext cx="531811" cy="12878"/>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38A7879-9EA5-5842-B6B3-6DF1679FC993}"/>
                  </a:ext>
                </a:extLst>
              </p:cNvPr>
              <p:cNvCxnSpPr>
                <a:cxnSpLocks/>
                <a:stCxn id="50" idx="6"/>
                <a:endCxn id="59" idx="3"/>
              </p:cNvCxnSpPr>
              <p:nvPr/>
            </p:nvCxnSpPr>
            <p:spPr>
              <a:xfrm flipV="1">
                <a:off x="1641745" y="4129235"/>
                <a:ext cx="651510" cy="27361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928088D2-CED9-DB49-BCB9-36D1E78FE8F4}"/>
                  </a:ext>
                </a:extLst>
              </p:cNvPr>
              <p:cNvCxnSpPr>
                <a:cxnSpLocks/>
                <a:stCxn id="59" idx="6"/>
                <a:endCxn id="21" idx="1"/>
              </p:cNvCxnSpPr>
              <p:nvPr/>
            </p:nvCxnSpPr>
            <p:spPr>
              <a:xfrm>
                <a:off x="2990911" y="3840857"/>
                <a:ext cx="472743" cy="406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4938FBA-4487-AF4C-8695-93137BD94673}"/>
                  </a:ext>
                </a:extLst>
              </p:cNvPr>
              <p:cNvCxnSpPr>
                <a:cxnSpLocks/>
                <a:stCxn id="21" idx="3"/>
              </p:cNvCxnSpPr>
              <p:nvPr/>
            </p:nvCxnSpPr>
            <p:spPr>
              <a:xfrm>
                <a:off x="3882704" y="3844917"/>
                <a:ext cx="438994"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279ED7DC-045F-2D48-BEC9-894A20CB1FB2}"/>
                  </a:ext>
                </a:extLst>
              </p:cNvPr>
              <p:cNvSpPr txBox="1"/>
              <p:nvPr/>
            </p:nvSpPr>
            <p:spPr>
              <a:xfrm>
                <a:off x="65577" y="2590404"/>
                <a:ext cx="846445" cy="369332"/>
              </a:xfrm>
              <a:prstGeom prst="rect">
                <a:avLst/>
              </a:prstGeom>
              <a:noFill/>
            </p:spPr>
            <p:txBody>
              <a:bodyPr wrap="square" rtlCol="0">
                <a:spAutoFit/>
              </a:bodyPr>
              <a:lstStyle/>
              <a:p>
                <a:r>
                  <a:rPr lang="en-US" i="1" dirty="0">
                    <a:solidFill>
                      <a:schemeClr val="bg1"/>
                    </a:solidFill>
                  </a:rPr>
                  <a:t>Inputs</a:t>
                </a:r>
                <a:endParaRPr lang="en-US" i="1" baseline="-25000" dirty="0">
                  <a:solidFill>
                    <a:schemeClr val="bg1"/>
                  </a:solidFill>
                </a:endParaRPr>
              </a:p>
            </p:txBody>
          </p:sp>
          <p:sp>
            <p:nvSpPr>
              <p:cNvPr id="83" name="TextBox 82">
                <a:extLst>
                  <a:ext uri="{FF2B5EF4-FFF2-40B4-BE49-F238E27FC236}">
                    <a16:creationId xmlns:a16="http://schemas.microsoft.com/office/drawing/2014/main" id="{6D01D4C6-C5E3-314B-A3B3-ECEDCAED4509}"/>
                  </a:ext>
                </a:extLst>
              </p:cNvPr>
              <p:cNvSpPr txBox="1"/>
              <p:nvPr/>
            </p:nvSpPr>
            <p:spPr>
              <a:xfrm>
                <a:off x="922825" y="2595977"/>
                <a:ext cx="1064273" cy="369332"/>
              </a:xfrm>
              <a:prstGeom prst="rect">
                <a:avLst/>
              </a:prstGeom>
              <a:noFill/>
            </p:spPr>
            <p:txBody>
              <a:bodyPr wrap="square" rtlCol="0">
                <a:spAutoFit/>
              </a:bodyPr>
              <a:lstStyle/>
              <a:p>
                <a:r>
                  <a:rPr lang="en-US" i="1" dirty="0">
                    <a:solidFill>
                      <a:schemeClr val="bg1"/>
                    </a:solidFill>
                  </a:rPr>
                  <a:t>Weights</a:t>
                </a:r>
                <a:endParaRPr lang="en-US" i="1" baseline="-25000" dirty="0">
                  <a:solidFill>
                    <a:schemeClr val="bg1"/>
                  </a:solidFill>
                </a:endParaRPr>
              </a:p>
            </p:txBody>
          </p:sp>
          <p:sp>
            <p:nvSpPr>
              <p:cNvPr id="84" name="TextBox 83">
                <a:extLst>
                  <a:ext uri="{FF2B5EF4-FFF2-40B4-BE49-F238E27FC236}">
                    <a16:creationId xmlns:a16="http://schemas.microsoft.com/office/drawing/2014/main" id="{D6E45B37-A983-2448-8D63-7162732D72ED}"/>
                  </a:ext>
                </a:extLst>
              </p:cNvPr>
              <p:cNvSpPr txBox="1"/>
              <p:nvPr/>
            </p:nvSpPr>
            <p:spPr>
              <a:xfrm>
                <a:off x="2931823" y="2591345"/>
                <a:ext cx="1365157" cy="646331"/>
              </a:xfrm>
              <a:prstGeom prst="rect">
                <a:avLst/>
              </a:prstGeom>
              <a:noFill/>
            </p:spPr>
            <p:txBody>
              <a:bodyPr wrap="square" rtlCol="0">
                <a:spAutoFit/>
              </a:bodyPr>
              <a:lstStyle/>
              <a:p>
                <a:pPr algn="ctr"/>
                <a:r>
                  <a:rPr lang="en-US" i="1" dirty="0">
                    <a:solidFill>
                      <a:schemeClr val="bg1"/>
                    </a:solidFill>
                  </a:rPr>
                  <a:t>Non-Linear Activation</a:t>
                </a:r>
                <a:endParaRPr lang="en-US" i="1" baseline="-25000" dirty="0">
                  <a:solidFill>
                    <a:schemeClr val="bg1"/>
                  </a:solidFill>
                </a:endParaRPr>
              </a:p>
            </p:txBody>
          </p:sp>
          <p:sp>
            <p:nvSpPr>
              <p:cNvPr id="85" name="TextBox 84">
                <a:extLst>
                  <a:ext uri="{FF2B5EF4-FFF2-40B4-BE49-F238E27FC236}">
                    <a16:creationId xmlns:a16="http://schemas.microsoft.com/office/drawing/2014/main" id="{376A3AAF-2E28-2642-B730-89BCA1026997}"/>
                  </a:ext>
                </a:extLst>
              </p:cNvPr>
              <p:cNvSpPr txBox="1"/>
              <p:nvPr/>
            </p:nvSpPr>
            <p:spPr>
              <a:xfrm>
                <a:off x="4346702" y="3552691"/>
                <a:ext cx="514800" cy="461665"/>
              </a:xfrm>
              <a:prstGeom prst="rect">
                <a:avLst/>
              </a:prstGeom>
              <a:noFill/>
            </p:spPr>
            <p:txBody>
              <a:bodyPr wrap="square" rtlCol="0">
                <a:spAutoFit/>
              </a:bodyPr>
              <a:lstStyle/>
              <a:p>
                <a:r>
                  <a:rPr lang="en-US" sz="2400" dirty="0">
                    <a:solidFill>
                      <a:schemeClr val="bg1"/>
                    </a:solidFill>
                  </a:rPr>
                  <a:t>𝑦</a:t>
                </a:r>
              </a:p>
            </p:txBody>
          </p:sp>
        </p:grpSp>
        <p:sp>
          <p:nvSpPr>
            <p:cNvPr id="87" name="TextBox 86">
              <a:extLst>
                <a:ext uri="{FF2B5EF4-FFF2-40B4-BE49-F238E27FC236}">
                  <a16:creationId xmlns:a16="http://schemas.microsoft.com/office/drawing/2014/main" id="{60C6ABA1-0B1B-6F4C-9428-3C5CA0BF01C4}"/>
                </a:ext>
              </a:extLst>
            </p:cNvPr>
            <p:cNvSpPr txBox="1"/>
            <p:nvPr/>
          </p:nvSpPr>
          <p:spPr>
            <a:xfrm rot="5400000">
              <a:off x="552648" y="4010110"/>
              <a:ext cx="415498" cy="369332"/>
            </a:xfrm>
            <a:prstGeom prst="rect">
              <a:avLst/>
            </a:prstGeom>
            <a:noFill/>
          </p:spPr>
          <p:txBody>
            <a:bodyPr wrap="none" rtlCol="0">
              <a:spAutoFit/>
            </a:bodyPr>
            <a:lstStyle/>
            <a:p>
              <a:r>
                <a:rPr lang="en-US" dirty="0">
                  <a:solidFill>
                    <a:schemeClr val="bg1"/>
                  </a:solidFill>
                </a:rPr>
                <a:t>…</a:t>
              </a:r>
              <a:endParaRPr lang="en-US" baseline="-25000" dirty="0">
                <a:solidFill>
                  <a:schemeClr val="bg1"/>
                </a:solidFill>
              </a:endParaRPr>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3D0EDA1-B795-6747-B645-AACD82755676}"/>
                  </a:ext>
                </a:extLst>
              </p:cNvPr>
              <p:cNvSpPr txBox="1"/>
              <p:nvPr/>
            </p:nvSpPr>
            <p:spPr>
              <a:xfrm>
                <a:off x="5512916" y="3119631"/>
                <a:ext cx="2743898" cy="1225015"/>
              </a:xfrm>
              <a:prstGeom prst="rect">
                <a:avLst/>
              </a:prstGeom>
              <a:noFill/>
              <a:ln>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𝑦</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ea typeface="Cambria Math" panose="02040503050406030204" pitchFamily="18" charset="0"/>
                        </a:rPr>
                        <m:t>𝜑</m:t>
                      </m:r>
                      <m:r>
                        <a:rPr lang="en-US" sz="2800" b="0" i="1" smtClean="0">
                          <a:solidFill>
                            <a:schemeClr val="bg1"/>
                          </a:solidFill>
                          <a:latin typeface="Cambria Math" panose="02040503050406030204" pitchFamily="18" charset="0"/>
                          <a:ea typeface="Cambria Math" panose="02040503050406030204" pitchFamily="18" charset="0"/>
                        </a:rPr>
                        <m:t>(</m:t>
                      </m:r>
                      <m:nary>
                        <m:naryPr>
                          <m:chr m:val="∑"/>
                          <m:ctrlPr>
                            <a:rPr lang="en-US" sz="28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=1</m:t>
                          </m:r>
                        </m:sub>
                        <m:sup>
                          <m:r>
                            <a:rPr lang="en-US" sz="2800" b="0" i="1" smtClean="0">
                              <a:solidFill>
                                <a:schemeClr val="bg1"/>
                              </a:solidFill>
                              <a:latin typeface="Cambria Math" panose="02040503050406030204" pitchFamily="18" charset="0"/>
                              <a:ea typeface="Cambria Math" panose="02040503050406030204" pitchFamily="18" charset="0"/>
                            </a:rPr>
                            <m:t>𝑛</m:t>
                          </m:r>
                        </m:sup>
                        <m:e>
                          <m:r>
                            <a:rPr lang="en-US" sz="2800" b="0" i="1" smtClean="0">
                              <a:solidFill>
                                <a:schemeClr val="bg1"/>
                              </a:solidFill>
                              <a:latin typeface="Cambria Math" panose="02040503050406030204" pitchFamily="18" charset="0"/>
                              <a:ea typeface="Cambria Math" panose="02040503050406030204" pitchFamily="18" charset="0"/>
                            </a:rPr>
                            <m:t>𝑤</m:t>
                          </m:r>
                          <m:r>
                            <a:rPr lang="en-US" sz="2800" b="0" i="1" baseline="-25000"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𝑥</m:t>
                          </m:r>
                          <m:r>
                            <a:rPr lang="en-US" sz="2800" b="0" i="1" baseline="-25000"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m:t>
                          </m:r>
                        </m:e>
                      </m:nary>
                    </m:oMath>
                  </m:oMathPara>
                </a14:m>
                <a:endParaRPr lang="en-US" sz="2800" dirty="0">
                  <a:solidFill>
                    <a:schemeClr val="bg1"/>
                  </a:solidFill>
                </a:endParaRPr>
              </a:p>
            </p:txBody>
          </p:sp>
        </mc:Choice>
        <mc:Fallback xmlns="">
          <p:sp>
            <p:nvSpPr>
              <p:cNvPr id="106" name="TextBox 105">
                <a:extLst>
                  <a:ext uri="{FF2B5EF4-FFF2-40B4-BE49-F238E27FC236}">
                    <a16:creationId xmlns:a16="http://schemas.microsoft.com/office/drawing/2014/main" id="{B3D0EDA1-B795-6747-B645-AACD82755676}"/>
                  </a:ext>
                </a:extLst>
              </p:cNvPr>
              <p:cNvSpPr txBox="1">
                <a:spLocks noRot="1" noChangeAspect="1" noMove="1" noResize="1" noEditPoints="1" noAdjustHandles="1" noChangeArrowheads="1" noChangeShapeType="1" noTextEdit="1"/>
              </p:cNvSpPr>
              <p:nvPr/>
            </p:nvSpPr>
            <p:spPr>
              <a:xfrm>
                <a:off x="5512916" y="3119631"/>
                <a:ext cx="2743898" cy="1225015"/>
              </a:xfrm>
              <a:prstGeom prst="rect">
                <a:avLst/>
              </a:prstGeom>
              <a:blipFill>
                <a:blip r:embed="rId5"/>
                <a:stretch>
                  <a:fillRect l="-1835" t="-113265" b="-165306"/>
                </a:stretch>
              </a:blipFill>
              <a:ln>
                <a:solidFill>
                  <a:schemeClr val="bg1"/>
                </a:solidFill>
              </a:ln>
            </p:spPr>
            <p:txBody>
              <a:bodyPr/>
              <a:lstStyle/>
              <a:p>
                <a:r>
                  <a:rPr lang="en-US">
                    <a:noFill/>
                  </a:rPr>
                  <a:t> </a:t>
                </a:r>
              </a:p>
            </p:txBody>
          </p:sp>
        </mc:Fallback>
      </mc:AlternateContent>
      <p:sp>
        <p:nvSpPr>
          <p:cNvPr id="42" name="Title 1">
            <a:extLst>
              <a:ext uri="{FF2B5EF4-FFF2-40B4-BE49-F238E27FC236}">
                <a16:creationId xmlns:a16="http://schemas.microsoft.com/office/drawing/2014/main" id="{B40C754E-73E1-4E4C-B139-933BF79A8DAC}"/>
              </a:ext>
            </a:extLst>
          </p:cNvPr>
          <p:cNvSpPr>
            <a:spLocks noGrp="1"/>
          </p:cNvSpPr>
          <p:nvPr>
            <p:ph type="title"/>
          </p:nvPr>
        </p:nvSpPr>
        <p:spPr>
          <a:xfrm>
            <a:off x="336788" y="114935"/>
            <a:ext cx="8512243" cy="927283"/>
          </a:xfrm>
        </p:spPr>
        <p:txBody>
          <a:bodyPr anchor="ctr"/>
          <a:lstStyle/>
          <a:p>
            <a:pPr algn="ctr"/>
            <a:r>
              <a:rPr lang="en-US" b="1" dirty="0"/>
              <a:t>Brief Intro to Deep Learning – Artificial Neurons</a:t>
            </a:r>
          </a:p>
        </p:txBody>
      </p:sp>
    </p:spTree>
    <p:extLst>
      <p:ext uri="{BB962C8B-B14F-4D97-AF65-F5344CB8AC3E}">
        <p14:creationId xmlns:p14="http://schemas.microsoft.com/office/powerpoint/2010/main" val="138389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xEl>
                                              <p:pRg st="1" end="1"/>
                                            </p:txEl>
                                          </p:spTgt>
                                        </p:tgtEl>
                                        <p:attrNameLst>
                                          <p:attrName>style.visibility</p:attrName>
                                        </p:attrNameLst>
                                      </p:cBhvr>
                                      <p:to>
                                        <p:strVal val="visible"/>
                                      </p:to>
                                    </p:set>
                                    <p:animEffect transition="in" filter="fade">
                                      <p:cBhvr>
                                        <p:cTn id="15" dur="500"/>
                                        <p:tgtEl>
                                          <p:spTgt spid="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fade">
                                      <p:cBhvr>
                                        <p:cTn id="20" dur="500"/>
                                        <p:tgtEl>
                                          <p:spTgt spid="10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P spid="10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Brief Intro to Deep Learning – Neural Networks</a:t>
            </a:r>
          </a:p>
        </p:txBody>
      </p:sp>
      <p:grpSp>
        <p:nvGrpSpPr>
          <p:cNvPr id="75" name="Group 74">
            <a:extLst>
              <a:ext uri="{FF2B5EF4-FFF2-40B4-BE49-F238E27FC236}">
                <a16:creationId xmlns:a16="http://schemas.microsoft.com/office/drawing/2014/main" id="{7804B296-186F-BA4D-B8E7-BE18C8238395}"/>
              </a:ext>
            </a:extLst>
          </p:cNvPr>
          <p:cNvGrpSpPr/>
          <p:nvPr/>
        </p:nvGrpSpPr>
        <p:grpSpPr>
          <a:xfrm>
            <a:off x="2990965" y="1199436"/>
            <a:ext cx="6092844" cy="3218803"/>
            <a:chOff x="2584141" y="1196677"/>
            <a:chExt cx="6092844" cy="3218803"/>
          </a:xfrm>
        </p:grpSpPr>
        <p:sp>
          <p:nvSpPr>
            <p:cNvPr id="71" name="Title 1">
              <a:extLst>
                <a:ext uri="{FF2B5EF4-FFF2-40B4-BE49-F238E27FC236}">
                  <a16:creationId xmlns:a16="http://schemas.microsoft.com/office/drawing/2014/main" id="{6D580635-C54F-834B-A486-5CBE00BF7377}"/>
                </a:ext>
              </a:extLst>
            </p:cNvPr>
            <p:cNvSpPr txBox="1">
              <a:spLocks/>
            </p:cNvSpPr>
            <p:nvPr/>
          </p:nvSpPr>
          <p:spPr>
            <a:xfrm>
              <a:off x="6888411" y="3799305"/>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Output</a:t>
              </a:r>
              <a:br>
                <a:rPr lang="en-US" sz="2000" dirty="0"/>
              </a:br>
              <a:r>
                <a:rPr lang="en-US" sz="2000" dirty="0"/>
                <a:t>Layer</a:t>
              </a:r>
            </a:p>
          </p:txBody>
        </p:sp>
        <p:grpSp>
          <p:nvGrpSpPr>
            <p:cNvPr id="74" name="Group 73">
              <a:extLst>
                <a:ext uri="{FF2B5EF4-FFF2-40B4-BE49-F238E27FC236}">
                  <a16:creationId xmlns:a16="http://schemas.microsoft.com/office/drawing/2014/main" id="{A895BBAB-3295-C542-AC7B-1F2D52B0FD43}"/>
                </a:ext>
              </a:extLst>
            </p:cNvPr>
            <p:cNvGrpSpPr/>
            <p:nvPr/>
          </p:nvGrpSpPr>
          <p:grpSpPr>
            <a:xfrm>
              <a:off x="2584141" y="1196677"/>
              <a:ext cx="5427157" cy="3218803"/>
              <a:chOff x="2584141" y="1196677"/>
              <a:chExt cx="5427157" cy="3218803"/>
            </a:xfrm>
          </p:grpSpPr>
          <p:sp>
            <p:nvSpPr>
              <p:cNvPr id="4" name="Oval 3">
                <a:extLst>
                  <a:ext uri="{FF2B5EF4-FFF2-40B4-BE49-F238E27FC236}">
                    <a16:creationId xmlns:a16="http://schemas.microsoft.com/office/drawing/2014/main" id="{073213B4-8863-8645-AE2D-A6AC04C3A970}"/>
                  </a:ext>
                </a:extLst>
              </p:cNvPr>
              <p:cNvSpPr/>
              <p:nvPr/>
            </p:nvSpPr>
            <p:spPr>
              <a:xfrm>
                <a:off x="3249828" y="153223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Oval 4">
                <a:extLst>
                  <a:ext uri="{FF2B5EF4-FFF2-40B4-BE49-F238E27FC236}">
                    <a16:creationId xmlns:a16="http://schemas.microsoft.com/office/drawing/2014/main" id="{9483614D-32E9-A445-B6E8-539D6EA71FDD}"/>
                  </a:ext>
                </a:extLst>
              </p:cNvPr>
              <p:cNvSpPr/>
              <p:nvPr/>
            </p:nvSpPr>
            <p:spPr>
              <a:xfrm>
                <a:off x="3249828" y="217053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CF43B52C-DC79-B444-96F8-29A452BDEC85}"/>
                  </a:ext>
                </a:extLst>
              </p:cNvPr>
              <p:cNvSpPr/>
              <p:nvPr/>
            </p:nvSpPr>
            <p:spPr>
              <a:xfrm>
                <a:off x="3249828" y="280883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BD82BD63-3C79-1B43-AF97-312B92157E68}"/>
                  </a:ext>
                </a:extLst>
              </p:cNvPr>
              <p:cNvSpPr/>
              <p:nvPr/>
            </p:nvSpPr>
            <p:spPr>
              <a:xfrm>
                <a:off x="4576120" y="119667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9" name="Oval 8">
                <a:extLst>
                  <a:ext uri="{FF2B5EF4-FFF2-40B4-BE49-F238E27FC236}">
                    <a16:creationId xmlns:a16="http://schemas.microsoft.com/office/drawing/2014/main" id="{C2EEDA59-CCF4-8441-9B46-9C8E377BE8D6}"/>
                  </a:ext>
                </a:extLst>
              </p:cNvPr>
              <p:cNvSpPr/>
              <p:nvPr/>
            </p:nvSpPr>
            <p:spPr>
              <a:xfrm>
                <a:off x="4576120" y="183497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Oval 9">
                <a:extLst>
                  <a:ext uri="{FF2B5EF4-FFF2-40B4-BE49-F238E27FC236}">
                    <a16:creationId xmlns:a16="http://schemas.microsoft.com/office/drawing/2014/main" id="{9889CC33-6FBB-064C-B82A-59B2EEA723B3}"/>
                  </a:ext>
                </a:extLst>
              </p:cNvPr>
              <p:cNvSpPr/>
              <p:nvPr/>
            </p:nvSpPr>
            <p:spPr>
              <a:xfrm>
                <a:off x="4576120" y="247327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1" name="Oval 10">
                <a:extLst>
                  <a:ext uri="{FF2B5EF4-FFF2-40B4-BE49-F238E27FC236}">
                    <a16:creationId xmlns:a16="http://schemas.microsoft.com/office/drawing/2014/main" id="{3E635A5D-8216-AA48-ADFF-329B421C3CB9}"/>
                  </a:ext>
                </a:extLst>
              </p:cNvPr>
              <p:cNvSpPr/>
              <p:nvPr/>
            </p:nvSpPr>
            <p:spPr>
              <a:xfrm>
                <a:off x="4576120" y="3111580"/>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Oval 12">
                <a:extLst>
                  <a:ext uri="{FF2B5EF4-FFF2-40B4-BE49-F238E27FC236}">
                    <a16:creationId xmlns:a16="http://schemas.microsoft.com/office/drawing/2014/main" id="{F0176754-631C-2C4B-9D5B-7554A1399CC7}"/>
                  </a:ext>
                </a:extLst>
              </p:cNvPr>
              <p:cNvSpPr/>
              <p:nvPr/>
            </p:nvSpPr>
            <p:spPr>
              <a:xfrm>
                <a:off x="6421396" y="119667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61CA959F-963C-CD42-B692-C61171EE8178}"/>
                  </a:ext>
                </a:extLst>
              </p:cNvPr>
              <p:cNvSpPr/>
              <p:nvPr/>
            </p:nvSpPr>
            <p:spPr>
              <a:xfrm>
                <a:off x="6421396" y="183497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AA4E84EA-767D-2D4A-A0B4-A4E245C134EE}"/>
                  </a:ext>
                </a:extLst>
              </p:cNvPr>
              <p:cNvSpPr/>
              <p:nvPr/>
            </p:nvSpPr>
            <p:spPr>
              <a:xfrm>
                <a:off x="6421396" y="247327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249B7A4-591F-5F47-9148-CC317A832425}"/>
                  </a:ext>
                </a:extLst>
              </p:cNvPr>
              <p:cNvSpPr/>
              <p:nvPr/>
            </p:nvSpPr>
            <p:spPr>
              <a:xfrm>
                <a:off x="6421396" y="3111580"/>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Oval 16">
                <a:extLst>
                  <a:ext uri="{FF2B5EF4-FFF2-40B4-BE49-F238E27FC236}">
                    <a16:creationId xmlns:a16="http://schemas.microsoft.com/office/drawing/2014/main" id="{01B11291-5509-AE49-A360-CD72248C0D92}"/>
                  </a:ext>
                </a:extLst>
              </p:cNvPr>
              <p:cNvSpPr/>
              <p:nvPr/>
            </p:nvSpPr>
            <p:spPr>
              <a:xfrm>
                <a:off x="7554098" y="217053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70B9CC18-B789-5C42-B8DA-B87AFEDDC93B}"/>
                  </a:ext>
                </a:extLst>
              </p:cNvPr>
              <p:cNvCxnSpPr>
                <a:stCxn id="4" idx="6"/>
                <a:endCxn id="8" idx="2"/>
              </p:cNvCxnSpPr>
              <p:nvPr/>
            </p:nvCxnSpPr>
            <p:spPr>
              <a:xfrm flipV="1">
                <a:off x="3707028" y="1425277"/>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FB689CC8-FDC6-AF47-9542-E94FF6AB97A8}"/>
                  </a:ext>
                </a:extLst>
              </p:cNvPr>
              <p:cNvCxnSpPr>
                <a:cxnSpLocks/>
                <a:stCxn id="4" idx="6"/>
                <a:endCxn id="9" idx="2"/>
              </p:cNvCxnSpPr>
              <p:nvPr/>
            </p:nvCxnSpPr>
            <p:spPr>
              <a:xfrm>
                <a:off x="3707028" y="1760837"/>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7D64307-19AD-9B40-A598-38BBFAEDCCC7}"/>
                  </a:ext>
                </a:extLst>
              </p:cNvPr>
              <p:cNvCxnSpPr>
                <a:cxnSpLocks/>
                <a:stCxn id="4" idx="6"/>
                <a:endCxn id="10" idx="2"/>
              </p:cNvCxnSpPr>
              <p:nvPr/>
            </p:nvCxnSpPr>
            <p:spPr>
              <a:xfrm>
                <a:off x="3707028" y="1760837"/>
                <a:ext cx="869092" cy="94104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3492852F-60D1-1B49-AF5B-B0850E61B39A}"/>
                  </a:ext>
                </a:extLst>
              </p:cNvPr>
              <p:cNvCxnSpPr>
                <a:cxnSpLocks/>
                <a:stCxn id="4" idx="6"/>
                <a:endCxn id="11" idx="2"/>
              </p:cNvCxnSpPr>
              <p:nvPr/>
            </p:nvCxnSpPr>
            <p:spPr>
              <a:xfrm>
                <a:off x="3707028" y="1760837"/>
                <a:ext cx="869092" cy="157934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C7AE3DE-AF31-2A45-A387-501D6AFA69BB}"/>
                  </a:ext>
                </a:extLst>
              </p:cNvPr>
              <p:cNvCxnSpPr>
                <a:cxnSpLocks/>
                <a:stCxn id="5" idx="6"/>
                <a:endCxn id="8" idx="2"/>
              </p:cNvCxnSpPr>
              <p:nvPr/>
            </p:nvCxnSpPr>
            <p:spPr>
              <a:xfrm flipV="1">
                <a:off x="3707028" y="1425277"/>
                <a:ext cx="869092" cy="97386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6AC6D6F3-9DA1-3F4C-B530-72135B41738B}"/>
                  </a:ext>
                </a:extLst>
              </p:cNvPr>
              <p:cNvCxnSpPr>
                <a:cxnSpLocks/>
                <a:stCxn id="5" idx="6"/>
                <a:endCxn id="9" idx="2"/>
              </p:cNvCxnSpPr>
              <p:nvPr/>
            </p:nvCxnSpPr>
            <p:spPr>
              <a:xfrm flipV="1">
                <a:off x="3707028" y="2063578"/>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2123038-1C49-9D44-8746-1050080E07B7}"/>
                  </a:ext>
                </a:extLst>
              </p:cNvPr>
              <p:cNvCxnSpPr>
                <a:cxnSpLocks/>
                <a:stCxn id="5" idx="6"/>
                <a:endCxn id="10" idx="2"/>
              </p:cNvCxnSpPr>
              <p:nvPr/>
            </p:nvCxnSpPr>
            <p:spPr>
              <a:xfrm>
                <a:off x="3707028" y="2399138"/>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B895D313-2132-5343-90EE-833E1920CAC4}"/>
                  </a:ext>
                </a:extLst>
              </p:cNvPr>
              <p:cNvCxnSpPr>
                <a:cxnSpLocks/>
                <a:stCxn id="5" idx="6"/>
                <a:endCxn id="11" idx="2"/>
              </p:cNvCxnSpPr>
              <p:nvPr/>
            </p:nvCxnSpPr>
            <p:spPr>
              <a:xfrm>
                <a:off x="3707028" y="2399138"/>
                <a:ext cx="869092" cy="94104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DC8A1F69-4FB9-494F-9902-87880C73EBF8}"/>
                  </a:ext>
                </a:extLst>
              </p:cNvPr>
              <p:cNvCxnSpPr>
                <a:cxnSpLocks/>
                <a:stCxn id="7" idx="6"/>
                <a:endCxn id="8" idx="2"/>
              </p:cNvCxnSpPr>
              <p:nvPr/>
            </p:nvCxnSpPr>
            <p:spPr>
              <a:xfrm flipV="1">
                <a:off x="3707028" y="1425277"/>
                <a:ext cx="869092" cy="161216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88DA4C69-EFE6-3F40-B1D0-07F83B5743A6}"/>
                  </a:ext>
                </a:extLst>
              </p:cNvPr>
              <p:cNvCxnSpPr>
                <a:cxnSpLocks/>
                <a:stCxn id="7" idx="6"/>
                <a:endCxn id="9" idx="2"/>
              </p:cNvCxnSpPr>
              <p:nvPr/>
            </p:nvCxnSpPr>
            <p:spPr>
              <a:xfrm flipV="1">
                <a:off x="3707028" y="2063578"/>
                <a:ext cx="869092" cy="97386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CBC56888-1B7F-7B43-A216-47E46D7B7548}"/>
                  </a:ext>
                </a:extLst>
              </p:cNvPr>
              <p:cNvCxnSpPr>
                <a:cxnSpLocks/>
                <a:stCxn id="7" idx="6"/>
                <a:endCxn id="10" idx="2"/>
              </p:cNvCxnSpPr>
              <p:nvPr/>
            </p:nvCxnSpPr>
            <p:spPr>
              <a:xfrm flipV="1">
                <a:off x="3707028" y="2701879"/>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250410FF-D5CF-6546-9EEC-B34FB0770F7F}"/>
                  </a:ext>
                </a:extLst>
              </p:cNvPr>
              <p:cNvCxnSpPr>
                <a:cxnSpLocks/>
                <a:stCxn id="7" idx="6"/>
                <a:endCxn id="11" idx="2"/>
              </p:cNvCxnSpPr>
              <p:nvPr/>
            </p:nvCxnSpPr>
            <p:spPr>
              <a:xfrm>
                <a:off x="3707028" y="3037439"/>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AE120476-C04D-D04D-A54D-F2EC506031EA}"/>
                  </a:ext>
                </a:extLst>
              </p:cNvPr>
              <p:cNvCxnSpPr>
                <a:cxnSpLocks/>
                <a:stCxn id="13" idx="6"/>
                <a:endCxn id="17" idx="1"/>
              </p:cNvCxnSpPr>
              <p:nvPr/>
            </p:nvCxnSpPr>
            <p:spPr>
              <a:xfrm>
                <a:off x="6878596" y="1425277"/>
                <a:ext cx="742457" cy="812216"/>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A844E90F-C3F6-1340-8963-2378265F8B53}"/>
                  </a:ext>
                </a:extLst>
              </p:cNvPr>
              <p:cNvCxnSpPr>
                <a:cxnSpLocks/>
                <a:stCxn id="14" idx="6"/>
                <a:endCxn id="17" idx="2"/>
              </p:cNvCxnSpPr>
              <p:nvPr/>
            </p:nvCxnSpPr>
            <p:spPr>
              <a:xfrm>
                <a:off x="6878596" y="2063578"/>
                <a:ext cx="67550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59494067-A9DC-C847-8805-B0666F80CAC3}"/>
                  </a:ext>
                </a:extLst>
              </p:cNvPr>
              <p:cNvCxnSpPr>
                <a:cxnSpLocks/>
                <a:stCxn id="15" idx="6"/>
                <a:endCxn id="17" idx="2"/>
              </p:cNvCxnSpPr>
              <p:nvPr/>
            </p:nvCxnSpPr>
            <p:spPr>
              <a:xfrm flipV="1">
                <a:off x="6878596" y="2399138"/>
                <a:ext cx="67550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0F72E018-4C0A-4F45-B608-2B9FC693552A}"/>
                  </a:ext>
                </a:extLst>
              </p:cNvPr>
              <p:cNvCxnSpPr>
                <a:cxnSpLocks/>
                <a:stCxn id="16" idx="6"/>
                <a:endCxn id="17" idx="3"/>
              </p:cNvCxnSpPr>
              <p:nvPr/>
            </p:nvCxnSpPr>
            <p:spPr>
              <a:xfrm flipV="1">
                <a:off x="6878596" y="2560783"/>
                <a:ext cx="742457" cy="779397"/>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69" name="Title 1">
                <a:extLst>
                  <a:ext uri="{FF2B5EF4-FFF2-40B4-BE49-F238E27FC236}">
                    <a16:creationId xmlns:a16="http://schemas.microsoft.com/office/drawing/2014/main" id="{5CE2211D-292B-B048-98B0-D78D1AE37B4D}"/>
                  </a:ext>
                </a:extLst>
              </p:cNvPr>
              <p:cNvSpPr txBox="1">
                <a:spLocks/>
              </p:cNvSpPr>
              <p:nvPr/>
            </p:nvSpPr>
            <p:spPr>
              <a:xfrm>
                <a:off x="2584141" y="3799307"/>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Input</a:t>
                </a:r>
                <a:br>
                  <a:rPr lang="en-US" sz="2000" dirty="0"/>
                </a:br>
                <a:r>
                  <a:rPr lang="en-US" sz="2000" dirty="0"/>
                  <a:t>Layer</a:t>
                </a:r>
              </a:p>
            </p:txBody>
          </p:sp>
          <p:sp>
            <p:nvSpPr>
              <p:cNvPr id="70" name="Title 1">
                <a:extLst>
                  <a:ext uri="{FF2B5EF4-FFF2-40B4-BE49-F238E27FC236}">
                    <a16:creationId xmlns:a16="http://schemas.microsoft.com/office/drawing/2014/main" id="{D30790B4-2E92-144C-A618-EDD8A937F162}"/>
                  </a:ext>
                </a:extLst>
              </p:cNvPr>
              <p:cNvSpPr txBox="1">
                <a:spLocks/>
              </p:cNvSpPr>
              <p:nvPr/>
            </p:nvSpPr>
            <p:spPr>
              <a:xfrm>
                <a:off x="4909271" y="3799306"/>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Hidden</a:t>
                </a:r>
                <a:br>
                  <a:rPr lang="en-US" sz="2000" dirty="0"/>
                </a:br>
                <a:r>
                  <a:rPr lang="en-US" sz="2000" dirty="0"/>
                  <a:t>Layers</a:t>
                </a:r>
              </a:p>
            </p:txBody>
          </p:sp>
          <p:sp>
            <p:nvSpPr>
              <p:cNvPr id="72" name="Title 1">
                <a:extLst>
                  <a:ext uri="{FF2B5EF4-FFF2-40B4-BE49-F238E27FC236}">
                    <a16:creationId xmlns:a16="http://schemas.microsoft.com/office/drawing/2014/main" id="{C8A7EADB-E908-4347-A6D1-E8AFFD5271C9}"/>
                  </a:ext>
                </a:extLst>
              </p:cNvPr>
              <p:cNvSpPr txBox="1">
                <a:spLocks/>
              </p:cNvSpPr>
              <p:nvPr/>
            </p:nvSpPr>
            <p:spPr>
              <a:xfrm rot="5400000">
                <a:off x="4804720" y="1989437"/>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400" dirty="0">
                    <a:solidFill>
                      <a:srgbClr val="009CE4"/>
                    </a:solidFill>
                  </a:rPr>
                  <a:t>Many More…</a:t>
                </a:r>
              </a:p>
            </p:txBody>
          </p:sp>
        </p:grpSp>
      </p:grpSp>
      <p:sp>
        <p:nvSpPr>
          <p:cNvPr id="73" name="Title 1">
            <a:extLst>
              <a:ext uri="{FF2B5EF4-FFF2-40B4-BE49-F238E27FC236}">
                <a16:creationId xmlns:a16="http://schemas.microsoft.com/office/drawing/2014/main" id="{EFA03C9D-0858-734E-9FC7-507D887179B0}"/>
              </a:ext>
            </a:extLst>
          </p:cNvPr>
          <p:cNvSpPr txBox="1">
            <a:spLocks/>
          </p:cNvSpPr>
          <p:nvPr/>
        </p:nvSpPr>
        <p:spPr>
          <a:xfrm>
            <a:off x="202355" y="1108820"/>
            <a:ext cx="3114428" cy="340003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342900" indent="-342900">
              <a:lnSpc>
                <a:spcPts val="3560"/>
              </a:lnSpc>
              <a:buFont typeface="Arial" panose="020B0604020202020204" pitchFamily="34" charset="0"/>
              <a:buChar char="•"/>
            </a:pPr>
            <a:r>
              <a:rPr lang="en-US" sz="2400" dirty="0"/>
              <a:t>Non linear</a:t>
            </a:r>
          </a:p>
          <a:p>
            <a:pPr marL="342900" indent="-342900">
              <a:lnSpc>
                <a:spcPts val="3560"/>
              </a:lnSpc>
              <a:buFont typeface="Arial" panose="020B0604020202020204" pitchFamily="34" charset="0"/>
              <a:buChar char="•"/>
            </a:pPr>
            <a:r>
              <a:rPr lang="en-US" sz="2400" dirty="0"/>
              <a:t>Hierarchical </a:t>
            </a:r>
            <a:br>
              <a:rPr lang="en-US" sz="2400" dirty="0"/>
            </a:br>
            <a:r>
              <a:rPr lang="en-US" sz="2400" dirty="0"/>
              <a:t>feature learning</a:t>
            </a:r>
          </a:p>
          <a:p>
            <a:pPr marL="342900" indent="-342900">
              <a:lnSpc>
                <a:spcPts val="3560"/>
              </a:lnSpc>
              <a:buFont typeface="Arial" panose="020B0604020202020204" pitchFamily="34" charset="0"/>
              <a:buChar char="•"/>
            </a:pPr>
            <a:r>
              <a:rPr lang="en-US" sz="2400" dirty="0"/>
              <a:t>Scalable architecture</a:t>
            </a:r>
          </a:p>
          <a:p>
            <a:pPr marL="342900" indent="-342900">
              <a:lnSpc>
                <a:spcPts val="3560"/>
              </a:lnSpc>
              <a:buFont typeface="Arial" panose="020B0604020202020204" pitchFamily="34" charset="0"/>
              <a:buChar char="•"/>
            </a:pPr>
            <a:r>
              <a:rPr lang="en-US" sz="2400" dirty="0"/>
              <a:t>Computationally intensive</a:t>
            </a:r>
          </a:p>
        </p:txBody>
      </p:sp>
    </p:spTree>
    <p:extLst>
      <p:ext uri="{BB962C8B-B14F-4D97-AF65-F5344CB8AC3E}">
        <p14:creationId xmlns:p14="http://schemas.microsoft.com/office/powerpoint/2010/main" val="215546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0" end="0"/>
                                            </p:txEl>
                                          </p:spTgt>
                                        </p:tgtEl>
                                        <p:attrNameLst>
                                          <p:attrName>style.visibility</p:attrName>
                                        </p:attrNameLst>
                                      </p:cBhvr>
                                      <p:to>
                                        <p:strVal val="visible"/>
                                      </p:to>
                                    </p:set>
                                    <p:animEffect transition="in" filter="fade">
                                      <p:cBhvr>
                                        <p:cTn id="12" dur="500"/>
                                        <p:tgtEl>
                                          <p:spTgt spid="7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1" end="1"/>
                                            </p:txEl>
                                          </p:spTgt>
                                        </p:tgtEl>
                                        <p:attrNameLst>
                                          <p:attrName>style.visibility</p:attrName>
                                        </p:attrNameLst>
                                      </p:cBhvr>
                                      <p:to>
                                        <p:strVal val="visible"/>
                                      </p:to>
                                    </p:set>
                                    <p:animEffect transition="in" filter="fade">
                                      <p:cBhvr>
                                        <p:cTn id="17" dur="500"/>
                                        <p:tgtEl>
                                          <p:spTgt spid="7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xEl>
                                              <p:pRg st="2" end="2"/>
                                            </p:txEl>
                                          </p:spTgt>
                                        </p:tgtEl>
                                        <p:attrNameLst>
                                          <p:attrName>style.visibility</p:attrName>
                                        </p:attrNameLst>
                                      </p:cBhvr>
                                      <p:to>
                                        <p:strVal val="visible"/>
                                      </p:to>
                                    </p:set>
                                    <p:animEffect transition="in" filter="fade">
                                      <p:cBhvr>
                                        <p:cTn id="22" dur="500"/>
                                        <p:tgtEl>
                                          <p:spTgt spid="7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3">
                                            <p:txEl>
                                              <p:pRg st="3" end="3"/>
                                            </p:txEl>
                                          </p:spTgt>
                                        </p:tgtEl>
                                        <p:attrNameLst>
                                          <p:attrName>style.visibility</p:attrName>
                                        </p:attrNameLst>
                                      </p:cBhvr>
                                      <p:to>
                                        <p:strVal val="visible"/>
                                      </p:to>
                                    </p:set>
                                    <p:animEffect transition="in" filter="fade">
                                      <p:cBhvr>
                                        <p:cTn id="27" dur="500"/>
                                        <p:tgtEl>
                                          <p:spTgt spid="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Training Neural Networks</a:t>
            </a:r>
          </a:p>
        </p:txBody>
      </p:sp>
      <p:sp>
        <p:nvSpPr>
          <p:cNvPr id="54" name="Title 1">
            <a:extLst>
              <a:ext uri="{FF2B5EF4-FFF2-40B4-BE49-F238E27FC236}">
                <a16:creationId xmlns:a16="http://schemas.microsoft.com/office/drawing/2014/main" id="{591CD41E-4272-CD41-8235-5AF77D6518C3}"/>
              </a:ext>
            </a:extLst>
          </p:cNvPr>
          <p:cNvSpPr txBox="1">
            <a:spLocks/>
          </p:cNvSpPr>
          <p:nvPr/>
        </p:nvSpPr>
        <p:spPr>
          <a:xfrm>
            <a:off x="336788" y="1097002"/>
            <a:ext cx="2591008"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Forward Pass</a:t>
            </a:r>
          </a:p>
        </p:txBody>
      </p:sp>
      <p:sp>
        <p:nvSpPr>
          <p:cNvPr id="56" name="Title 1">
            <a:extLst>
              <a:ext uri="{FF2B5EF4-FFF2-40B4-BE49-F238E27FC236}">
                <a16:creationId xmlns:a16="http://schemas.microsoft.com/office/drawing/2014/main" id="{5DE28D05-6D55-5142-A136-9192926E63EE}"/>
              </a:ext>
            </a:extLst>
          </p:cNvPr>
          <p:cNvSpPr txBox="1">
            <a:spLocks/>
          </p:cNvSpPr>
          <p:nvPr/>
        </p:nvSpPr>
        <p:spPr>
          <a:xfrm>
            <a:off x="336788" y="2355622"/>
            <a:ext cx="2591008"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Backwards Pass</a:t>
            </a:r>
          </a:p>
        </p:txBody>
      </p:sp>
      <p:grpSp>
        <p:nvGrpSpPr>
          <p:cNvPr id="30" name="Group 29">
            <a:extLst>
              <a:ext uri="{FF2B5EF4-FFF2-40B4-BE49-F238E27FC236}">
                <a16:creationId xmlns:a16="http://schemas.microsoft.com/office/drawing/2014/main" id="{3C9ABC4E-1E7A-5A4C-984E-078276BE62BD}"/>
              </a:ext>
            </a:extLst>
          </p:cNvPr>
          <p:cNvGrpSpPr/>
          <p:nvPr/>
        </p:nvGrpSpPr>
        <p:grpSpPr>
          <a:xfrm>
            <a:off x="3565967" y="1081988"/>
            <a:ext cx="5010873" cy="675836"/>
            <a:chOff x="3565967" y="1081988"/>
            <a:chExt cx="5010873" cy="675836"/>
          </a:xfrm>
        </p:grpSpPr>
        <p:sp>
          <p:nvSpPr>
            <p:cNvPr id="3" name="Rectangle 2">
              <a:extLst>
                <a:ext uri="{FF2B5EF4-FFF2-40B4-BE49-F238E27FC236}">
                  <a16:creationId xmlns:a16="http://schemas.microsoft.com/office/drawing/2014/main" id="{07E61E74-8072-A840-9203-CB7497D899DD}"/>
                </a:ext>
              </a:extLst>
            </p:cNvPr>
            <p:cNvSpPr/>
            <p:nvPr/>
          </p:nvSpPr>
          <p:spPr>
            <a:xfrm>
              <a:off x="3565967"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Input Data</a:t>
              </a:r>
            </a:p>
          </p:txBody>
        </p:sp>
        <p:sp>
          <p:nvSpPr>
            <p:cNvPr id="39" name="Rectangle 38">
              <a:extLst>
                <a:ext uri="{FF2B5EF4-FFF2-40B4-BE49-F238E27FC236}">
                  <a16:creationId xmlns:a16="http://schemas.microsoft.com/office/drawing/2014/main" id="{1DBCB1AE-BC68-904A-B687-9E8E398A72C3}"/>
                </a:ext>
              </a:extLst>
            </p:cNvPr>
            <p:cNvSpPr/>
            <p:nvPr/>
          </p:nvSpPr>
          <p:spPr>
            <a:xfrm>
              <a:off x="5409850"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41" name="Rectangle 40">
              <a:extLst>
                <a:ext uri="{FF2B5EF4-FFF2-40B4-BE49-F238E27FC236}">
                  <a16:creationId xmlns:a16="http://schemas.microsoft.com/office/drawing/2014/main" id="{4EE2ABEE-4624-8943-8BFD-1EBD61F65BFC}"/>
                </a:ext>
              </a:extLst>
            </p:cNvPr>
            <p:cNvSpPr/>
            <p:nvPr/>
          </p:nvSpPr>
          <p:spPr>
            <a:xfrm>
              <a:off x="7253733"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Inference</a:t>
              </a:r>
            </a:p>
          </p:txBody>
        </p:sp>
        <p:cxnSp>
          <p:nvCxnSpPr>
            <p:cNvPr id="12" name="Straight Arrow Connector 11">
              <a:extLst>
                <a:ext uri="{FF2B5EF4-FFF2-40B4-BE49-F238E27FC236}">
                  <a16:creationId xmlns:a16="http://schemas.microsoft.com/office/drawing/2014/main" id="{324E4702-4426-854F-AFC0-F001EA52039B}"/>
                </a:ext>
              </a:extLst>
            </p:cNvPr>
            <p:cNvCxnSpPr>
              <a:stCxn id="3" idx="3"/>
              <a:endCxn id="39" idx="1"/>
            </p:cNvCxnSpPr>
            <p:nvPr/>
          </p:nvCxnSpPr>
          <p:spPr>
            <a:xfrm>
              <a:off x="4889074" y="1419906"/>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370D4856-B972-3C48-975A-03939D3BACB3}"/>
                </a:ext>
              </a:extLst>
            </p:cNvPr>
            <p:cNvCxnSpPr/>
            <p:nvPr/>
          </p:nvCxnSpPr>
          <p:spPr>
            <a:xfrm>
              <a:off x="6732957" y="140684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grpSp>
        <p:nvGrpSpPr>
          <p:cNvPr id="31" name="Group 30">
            <a:extLst>
              <a:ext uri="{FF2B5EF4-FFF2-40B4-BE49-F238E27FC236}">
                <a16:creationId xmlns:a16="http://schemas.microsoft.com/office/drawing/2014/main" id="{4F9B1C64-F98C-9345-8629-78339983DEC1}"/>
              </a:ext>
            </a:extLst>
          </p:cNvPr>
          <p:cNvGrpSpPr/>
          <p:nvPr/>
        </p:nvGrpSpPr>
        <p:grpSpPr>
          <a:xfrm>
            <a:off x="3565967" y="1757824"/>
            <a:ext cx="5010873" cy="1245561"/>
            <a:chOff x="3565967" y="1757824"/>
            <a:chExt cx="5010873" cy="1245561"/>
          </a:xfrm>
        </p:grpSpPr>
        <p:sp>
          <p:nvSpPr>
            <p:cNvPr id="42" name="Rectangle 41">
              <a:extLst>
                <a:ext uri="{FF2B5EF4-FFF2-40B4-BE49-F238E27FC236}">
                  <a16:creationId xmlns:a16="http://schemas.microsoft.com/office/drawing/2014/main" id="{D68F76D8-5B6E-1E42-9725-DBD506760E97}"/>
                </a:ext>
              </a:extLst>
            </p:cNvPr>
            <p:cNvSpPr/>
            <p:nvPr/>
          </p:nvSpPr>
          <p:spPr>
            <a:xfrm>
              <a:off x="7253733"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a:t>
              </a:r>
            </a:p>
          </p:txBody>
        </p:sp>
        <p:sp>
          <p:nvSpPr>
            <p:cNvPr id="44" name="Rectangle 43">
              <a:extLst>
                <a:ext uri="{FF2B5EF4-FFF2-40B4-BE49-F238E27FC236}">
                  <a16:creationId xmlns:a16="http://schemas.microsoft.com/office/drawing/2014/main" id="{BF90B28F-5302-284C-8AC2-D5DB1D531D04}"/>
                </a:ext>
              </a:extLst>
            </p:cNvPr>
            <p:cNvSpPr/>
            <p:nvPr/>
          </p:nvSpPr>
          <p:spPr>
            <a:xfrm>
              <a:off x="5409850"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Back Propagate</a:t>
              </a:r>
            </a:p>
          </p:txBody>
        </p:sp>
        <p:sp>
          <p:nvSpPr>
            <p:cNvPr id="45" name="Rectangle 44">
              <a:extLst>
                <a:ext uri="{FF2B5EF4-FFF2-40B4-BE49-F238E27FC236}">
                  <a16:creationId xmlns:a16="http://schemas.microsoft.com/office/drawing/2014/main" id="{13D9FDA2-B3BF-D841-BF4A-ADA9815FFBF7}"/>
                </a:ext>
              </a:extLst>
            </p:cNvPr>
            <p:cNvSpPr/>
            <p:nvPr/>
          </p:nvSpPr>
          <p:spPr>
            <a:xfrm>
              <a:off x="3565967"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p:txBody>
        </p:sp>
        <p:cxnSp>
          <p:nvCxnSpPr>
            <p:cNvPr id="48" name="Straight Arrow Connector 47">
              <a:extLst>
                <a:ext uri="{FF2B5EF4-FFF2-40B4-BE49-F238E27FC236}">
                  <a16:creationId xmlns:a16="http://schemas.microsoft.com/office/drawing/2014/main" id="{4CDEBDA4-B306-4243-A615-917B12D6C799}"/>
                </a:ext>
              </a:extLst>
            </p:cNvPr>
            <p:cNvCxnSpPr>
              <a:cxnSpLocks/>
              <a:stCxn id="41" idx="2"/>
              <a:endCxn id="42" idx="0"/>
            </p:cNvCxnSpPr>
            <p:nvPr/>
          </p:nvCxnSpPr>
          <p:spPr>
            <a:xfrm>
              <a:off x="7915287" y="1757824"/>
              <a:ext cx="0" cy="569725"/>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DD29F77C-C88B-BD45-8430-5B5307F0D59A}"/>
                </a:ext>
              </a:extLst>
            </p:cNvPr>
            <p:cNvCxnSpPr>
              <a:cxnSpLocks/>
              <a:stCxn id="42" idx="1"/>
              <a:endCxn id="44" idx="3"/>
            </p:cNvCxnSpPr>
            <p:nvPr/>
          </p:nvCxnSpPr>
          <p:spPr>
            <a:xfrm flipH="1">
              <a:off x="6732957" y="266546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FF5A3E36-CA39-7B4A-994F-CCCBCA8F3D78}"/>
                </a:ext>
              </a:extLst>
            </p:cNvPr>
            <p:cNvCxnSpPr>
              <a:cxnSpLocks/>
            </p:cNvCxnSpPr>
            <p:nvPr/>
          </p:nvCxnSpPr>
          <p:spPr>
            <a:xfrm flipH="1">
              <a:off x="4889074" y="266546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B13E3342-18A5-4640-B274-AB390B1D9D17}"/>
                </a:ext>
              </a:extLst>
            </p:cNvPr>
            <p:cNvCxnSpPr>
              <a:cxnSpLocks/>
              <a:stCxn id="45" idx="0"/>
              <a:endCxn id="3" idx="2"/>
            </p:cNvCxnSpPr>
            <p:nvPr/>
          </p:nvCxnSpPr>
          <p:spPr>
            <a:xfrm flipV="1">
              <a:off x="4227520" y="1757824"/>
              <a:ext cx="0" cy="569725"/>
            </a:xfrm>
            <a:prstGeom prst="straightConnector1">
              <a:avLst/>
            </a:prstGeom>
            <a:ln w="19050">
              <a:solidFill>
                <a:schemeClr val="bg1"/>
              </a:solidFill>
              <a:prstDash val="sysDash"/>
              <a:tailEnd type="triangle"/>
            </a:ln>
          </p:spPr>
          <p:style>
            <a:lnRef idx="1">
              <a:schemeClr val="accent6"/>
            </a:lnRef>
            <a:fillRef idx="0">
              <a:schemeClr val="accent6"/>
            </a:fillRef>
            <a:effectRef idx="0">
              <a:schemeClr val="accent6"/>
            </a:effectRef>
            <a:fontRef idx="minor">
              <a:schemeClr val="tx1"/>
            </a:fontRef>
          </p:style>
        </p:cxnSp>
      </p:grpSp>
      <p:sp>
        <p:nvSpPr>
          <p:cNvPr id="59" name="Title 1">
            <a:extLst>
              <a:ext uri="{FF2B5EF4-FFF2-40B4-BE49-F238E27FC236}">
                <a16:creationId xmlns:a16="http://schemas.microsoft.com/office/drawing/2014/main" id="{C35CDD75-185D-5F4D-91D5-2DCF30BD51FE}"/>
              </a:ext>
            </a:extLst>
          </p:cNvPr>
          <p:cNvSpPr txBox="1">
            <a:spLocks/>
          </p:cNvSpPr>
          <p:nvPr/>
        </p:nvSpPr>
        <p:spPr>
          <a:xfrm>
            <a:off x="336787" y="3494466"/>
            <a:ext cx="8512243"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Backwards Pass is where the magic of learning happens, leveraging Gradient Descent. </a:t>
            </a:r>
          </a:p>
        </p:txBody>
      </p:sp>
      <p:sp>
        <p:nvSpPr>
          <p:cNvPr id="62" name="Rectangle 61">
            <a:extLst>
              <a:ext uri="{FF2B5EF4-FFF2-40B4-BE49-F238E27FC236}">
                <a16:creationId xmlns:a16="http://schemas.microsoft.com/office/drawing/2014/main" id="{B7AA83BE-1032-174A-B37E-196BC841D810}"/>
              </a:ext>
            </a:extLst>
          </p:cNvPr>
          <p:cNvSpPr/>
          <p:nvPr/>
        </p:nvSpPr>
        <p:spPr>
          <a:xfrm>
            <a:off x="5319160" y="2249866"/>
            <a:ext cx="1498327" cy="828999"/>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3522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xEl>
                                              <p:pRg st="0" end="0"/>
                                            </p:txEl>
                                          </p:spTgt>
                                        </p:tgtEl>
                                        <p:attrNameLst>
                                          <p:attrName>style.visibility</p:attrName>
                                        </p:attrNameLst>
                                      </p:cBhvr>
                                      <p:to>
                                        <p:strVal val="visible"/>
                                      </p:to>
                                    </p:set>
                                    <p:animEffect transition="in" filter="fade">
                                      <p:cBhvr>
                                        <p:cTn id="15" dur="500"/>
                                        <p:tgtEl>
                                          <p:spTgt spid="5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xEl>
                                              <p:pRg st="0" end="0"/>
                                            </p:txEl>
                                          </p:spTgt>
                                        </p:tgtEl>
                                        <p:attrNameLst>
                                          <p:attrName>style.visibility</p:attrName>
                                        </p:attrNameLst>
                                      </p:cBhvr>
                                      <p:to>
                                        <p:strVal val="visible"/>
                                      </p:to>
                                    </p:set>
                                    <p:animEffect transition="in" filter="fade">
                                      <p:cBhvr>
                                        <p:cTn id="23" dur="500"/>
                                        <p:tgtEl>
                                          <p:spTgt spid="5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uiExpand="1" build="p"/>
      <p:bldP spid="56" grpId="0" uiExpand="1" build="p"/>
      <p:bldP spid="59" grpId="0" uiExpand="1" build="p"/>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Deep Learning is a Big Deal</a:t>
            </a:r>
          </a:p>
        </p:txBody>
      </p:sp>
      <p:sp>
        <p:nvSpPr>
          <p:cNvPr id="3" name="Title 1"/>
          <p:cNvSpPr txBox="1">
            <a:spLocks/>
          </p:cNvSpPr>
          <p:nvPr/>
        </p:nvSpPr>
        <p:spPr>
          <a:xfrm>
            <a:off x="336788" y="57857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It has a growing impact on our lives</a:t>
            </a:r>
          </a:p>
        </p:txBody>
      </p:sp>
      <p:grpSp>
        <p:nvGrpSpPr>
          <p:cNvPr id="18" name="Group 17">
            <a:extLst>
              <a:ext uri="{FF2B5EF4-FFF2-40B4-BE49-F238E27FC236}">
                <a16:creationId xmlns:a16="http://schemas.microsoft.com/office/drawing/2014/main" id="{00374331-49DD-9F42-AFB2-91AF4F4B78B2}"/>
              </a:ext>
            </a:extLst>
          </p:cNvPr>
          <p:cNvGrpSpPr/>
          <p:nvPr/>
        </p:nvGrpSpPr>
        <p:grpSpPr>
          <a:xfrm>
            <a:off x="10800" y="1813994"/>
            <a:ext cx="2231277" cy="3326130"/>
            <a:chOff x="10800" y="1813994"/>
            <a:chExt cx="2231277" cy="3326130"/>
          </a:xfrm>
        </p:grpSpPr>
        <p:pic>
          <p:nvPicPr>
            <p:cNvPr id="6" name="Picture 5"/>
            <p:cNvPicPr>
              <a:picLocks noChangeAspect="1"/>
            </p:cNvPicPr>
            <p:nvPr/>
          </p:nvPicPr>
          <p:blipFill rotWithShape="1">
            <a:blip r:embed="rId3"/>
            <a:srcRect r="6498"/>
            <a:stretch/>
          </p:blipFill>
          <p:spPr>
            <a:xfrm>
              <a:off x="10800" y="1813994"/>
              <a:ext cx="2231277" cy="3326130"/>
            </a:xfrm>
            <a:prstGeom prst="rect">
              <a:avLst/>
            </a:prstGeom>
            <a:ln w="76200">
              <a:solidFill>
                <a:schemeClr val="bg1"/>
              </a:solidFill>
            </a:ln>
          </p:spPr>
        </p:pic>
        <p:sp>
          <p:nvSpPr>
            <p:cNvPr id="9" name="Rectangle 8"/>
            <p:cNvSpPr/>
            <p:nvPr/>
          </p:nvSpPr>
          <p:spPr>
            <a:xfrm>
              <a:off x="10800" y="2621820"/>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TextBox 9"/>
            <p:cNvSpPr txBox="1"/>
            <p:nvPr/>
          </p:nvSpPr>
          <p:spPr>
            <a:xfrm>
              <a:off x="108155" y="2728091"/>
              <a:ext cx="2069704"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Personalization</a:t>
              </a:r>
            </a:p>
          </p:txBody>
        </p:sp>
      </p:grpSp>
      <p:grpSp>
        <p:nvGrpSpPr>
          <p:cNvPr id="19" name="Group 18">
            <a:extLst>
              <a:ext uri="{FF2B5EF4-FFF2-40B4-BE49-F238E27FC236}">
                <a16:creationId xmlns:a16="http://schemas.microsoft.com/office/drawing/2014/main" id="{014181AA-617C-DA42-8D63-9D992E0C06A8}"/>
              </a:ext>
            </a:extLst>
          </p:cNvPr>
          <p:cNvGrpSpPr/>
          <p:nvPr/>
        </p:nvGrpSpPr>
        <p:grpSpPr>
          <a:xfrm>
            <a:off x="2304133" y="1813995"/>
            <a:ext cx="2237153" cy="3327776"/>
            <a:chOff x="2304133" y="1813995"/>
            <a:chExt cx="2237153" cy="3327776"/>
          </a:xfrm>
        </p:grpSpPr>
        <p:pic>
          <p:nvPicPr>
            <p:cNvPr id="4" name="Picture 3"/>
            <p:cNvPicPr>
              <a:picLocks noChangeAspect="1"/>
            </p:cNvPicPr>
            <p:nvPr/>
          </p:nvPicPr>
          <p:blipFill rotWithShape="1">
            <a:blip r:embed="rId4"/>
            <a:srcRect l="-297"/>
            <a:stretch/>
          </p:blipFill>
          <p:spPr>
            <a:xfrm>
              <a:off x="2304133" y="1813995"/>
              <a:ext cx="2237153" cy="3327776"/>
            </a:xfrm>
            <a:prstGeom prst="rect">
              <a:avLst/>
            </a:prstGeom>
            <a:ln w="76200">
              <a:solidFill>
                <a:schemeClr val="bg1"/>
              </a:solidFill>
            </a:ln>
          </p:spPr>
        </p:pic>
        <p:sp>
          <p:nvSpPr>
            <p:cNvPr id="15" name="Rectangle 14">
              <a:extLst>
                <a:ext uri="{FF2B5EF4-FFF2-40B4-BE49-F238E27FC236}">
                  <a16:creationId xmlns:a16="http://schemas.microsoft.com/office/drawing/2014/main" id="{D17F7671-E04E-B048-882B-120023E3EAA5}"/>
                </a:ext>
              </a:extLst>
            </p:cNvPr>
            <p:cNvSpPr/>
            <p:nvPr/>
          </p:nvSpPr>
          <p:spPr>
            <a:xfrm>
              <a:off x="2307104" y="2621819"/>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xtBox 10"/>
            <p:cNvSpPr txBox="1"/>
            <p:nvPr/>
          </p:nvSpPr>
          <p:spPr>
            <a:xfrm>
              <a:off x="2793836" y="2728091"/>
              <a:ext cx="1339648"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Logistics</a:t>
              </a:r>
            </a:p>
          </p:txBody>
        </p:sp>
      </p:grpSp>
      <p:grpSp>
        <p:nvGrpSpPr>
          <p:cNvPr id="20" name="Group 19">
            <a:extLst>
              <a:ext uri="{FF2B5EF4-FFF2-40B4-BE49-F238E27FC236}">
                <a16:creationId xmlns:a16="http://schemas.microsoft.com/office/drawing/2014/main" id="{EA071133-684B-8A4E-9A0C-5612404C5362}"/>
              </a:ext>
            </a:extLst>
          </p:cNvPr>
          <p:cNvGrpSpPr/>
          <p:nvPr/>
        </p:nvGrpSpPr>
        <p:grpSpPr>
          <a:xfrm>
            <a:off x="4603410" y="1813994"/>
            <a:ext cx="2226832" cy="3326130"/>
            <a:chOff x="4603410" y="1813994"/>
            <a:chExt cx="2226832" cy="3326130"/>
          </a:xfrm>
        </p:grpSpPr>
        <p:pic>
          <p:nvPicPr>
            <p:cNvPr id="5" name="Picture 4" descr="Image result for amazon echo"/>
            <p:cNvPicPr>
              <a:picLocks noChangeAspect="1" noChangeArrowheads="1"/>
            </p:cNvPicPr>
            <p:nvPr/>
          </p:nvPicPr>
          <p:blipFill rotWithShape="1">
            <a:blip r:embed="rId5">
              <a:extLst>
                <a:ext uri="{28A0092B-C50C-407E-A947-70E740481C1C}">
                  <a14:useLocalDpi xmlns:a14="http://schemas.microsoft.com/office/drawing/2010/main" val="0"/>
                </a:ext>
              </a:extLst>
            </a:blip>
            <a:srcRect l="27016" r="27333"/>
            <a:stretch/>
          </p:blipFill>
          <p:spPr bwMode="auto">
            <a:xfrm>
              <a:off x="4603410" y="1813994"/>
              <a:ext cx="2226831" cy="33261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D148D89-308E-354E-A7DB-6CE30EF41BCC}"/>
                </a:ext>
              </a:extLst>
            </p:cNvPr>
            <p:cNvSpPr/>
            <p:nvPr/>
          </p:nvSpPr>
          <p:spPr>
            <a:xfrm>
              <a:off x="4612786" y="2619792"/>
              <a:ext cx="2217456"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TextBox 11"/>
            <p:cNvSpPr txBox="1"/>
            <p:nvPr/>
          </p:nvSpPr>
          <p:spPr>
            <a:xfrm>
              <a:off x="5015709" y="2726063"/>
              <a:ext cx="1339648"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Voice</a:t>
              </a:r>
              <a:endPar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1" name="Group 20">
            <a:extLst>
              <a:ext uri="{FF2B5EF4-FFF2-40B4-BE49-F238E27FC236}">
                <a16:creationId xmlns:a16="http://schemas.microsoft.com/office/drawing/2014/main" id="{C0C3C525-2AB1-0D49-AFD7-E27E082E3E29}"/>
              </a:ext>
            </a:extLst>
          </p:cNvPr>
          <p:cNvGrpSpPr/>
          <p:nvPr/>
        </p:nvGrpSpPr>
        <p:grpSpPr>
          <a:xfrm>
            <a:off x="6892087" y="1813995"/>
            <a:ext cx="2231209" cy="3321530"/>
            <a:chOff x="6892087" y="1813995"/>
            <a:chExt cx="2231209" cy="3321530"/>
          </a:xfrm>
        </p:grpSpPr>
        <p:pic>
          <p:nvPicPr>
            <p:cNvPr id="7" name="Picture 2" descr="Image result for prime air"/>
            <p:cNvPicPr>
              <a:picLocks noChangeAspect="1" noChangeArrowheads="1"/>
            </p:cNvPicPr>
            <p:nvPr/>
          </p:nvPicPr>
          <p:blipFill rotWithShape="1">
            <a:blip r:embed="rId6">
              <a:extLst>
                <a:ext uri="{28A0092B-C50C-407E-A947-70E740481C1C}">
                  <a14:useLocalDpi xmlns:a14="http://schemas.microsoft.com/office/drawing/2010/main" val="0"/>
                </a:ext>
              </a:extLst>
            </a:blip>
            <a:srcRect l="38926" r="23565" b="3135"/>
            <a:stretch/>
          </p:blipFill>
          <p:spPr bwMode="auto">
            <a:xfrm>
              <a:off x="6892087" y="1813995"/>
              <a:ext cx="2209172" cy="33215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041FF99-02D8-224D-BC4A-0EFCDC2E00C4}"/>
                </a:ext>
              </a:extLst>
            </p:cNvPr>
            <p:cNvSpPr/>
            <p:nvPr/>
          </p:nvSpPr>
          <p:spPr>
            <a:xfrm>
              <a:off x="6892087" y="2619792"/>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TextBox 12"/>
            <p:cNvSpPr txBox="1"/>
            <p:nvPr/>
          </p:nvSpPr>
          <p:spPr>
            <a:xfrm>
              <a:off x="6899646" y="2601133"/>
              <a:ext cx="2201613" cy="64633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rial"/>
                  <a:ea typeface="+mn-ea"/>
                  <a:cs typeface="+mn-cs"/>
                </a:rPr>
                <a:t>Autonomous</a:t>
              </a:r>
              <a:br>
                <a:rPr kumimoji="0" lang="en-US" b="0" i="0" u="none" strike="noStrike" kern="1200" cap="none" spc="0" normalizeH="0" baseline="0" noProof="0" dirty="0">
                  <a:ln>
                    <a:noFill/>
                  </a:ln>
                  <a:solidFill>
                    <a:srgbClr val="FFFFFF"/>
                  </a:solidFill>
                  <a:effectLst/>
                  <a:uLnTx/>
                  <a:uFillTx/>
                  <a:latin typeface="Arial"/>
                  <a:ea typeface="+mn-ea"/>
                  <a:cs typeface="+mn-cs"/>
                </a:rPr>
              </a:br>
              <a:r>
                <a:rPr kumimoji="0" lang="en-US" b="0" i="0" u="none" strike="noStrike" kern="1200" cap="none" spc="0" normalizeH="0" baseline="0" noProof="0" dirty="0">
                  <a:ln>
                    <a:noFill/>
                  </a:ln>
                  <a:solidFill>
                    <a:srgbClr val="FFFFFF"/>
                  </a:solidFill>
                  <a:effectLst/>
                  <a:uLnTx/>
                  <a:uFillTx/>
                  <a:latin typeface="Arial"/>
                  <a:ea typeface="+mn-ea"/>
                  <a:cs typeface="+mn-cs"/>
                </a:rPr>
                <a:t>Vehicles</a:t>
              </a:r>
            </a:p>
          </p:txBody>
        </p:sp>
      </p:grpSp>
    </p:spTree>
    <p:extLst>
      <p:ext uri="{BB962C8B-B14F-4D97-AF65-F5344CB8AC3E}">
        <p14:creationId xmlns:p14="http://schemas.microsoft.com/office/powerpoint/2010/main" val="3842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Deep Learning is a Big Deal</a:t>
            </a:r>
          </a:p>
        </p:txBody>
      </p:sp>
      <p:sp>
        <p:nvSpPr>
          <p:cNvPr id="4" name="Title 1"/>
          <p:cNvSpPr txBox="1">
            <a:spLocks/>
          </p:cNvSpPr>
          <p:nvPr/>
        </p:nvSpPr>
        <p:spPr>
          <a:xfrm>
            <a:off x="336788" y="79488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It’s able to do better than humans (and 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52" y="1945810"/>
            <a:ext cx="2441743" cy="2590335"/>
          </a:xfrm>
          <a:prstGeom prst="rect">
            <a:avLst/>
          </a:prstGeom>
          <a:ln>
            <a:solidFill>
              <a:schemeClr val="bg1"/>
            </a:solidFill>
          </a:ln>
        </p:spPr>
      </p:pic>
      <p:pic>
        <p:nvPicPr>
          <p:cNvPr id="9" name="Picture 8">
            <a:extLst>
              <a:ext uri="{FF2B5EF4-FFF2-40B4-BE49-F238E27FC236}">
                <a16:creationId xmlns:a16="http://schemas.microsoft.com/office/drawing/2014/main" id="{C25B4567-90E0-D743-B648-5CF79194A76A}"/>
              </a:ext>
            </a:extLst>
          </p:cNvPr>
          <p:cNvPicPr>
            <a:picLocks noChangeAspect="1"/>
          </p:cNvPicPr>
          <p:nvPr/>
        </p:nvPicPr>
        <p:blipFill>
          <a:blip r:embed="rId4"/>
          <a:stretch>
            <a:fillRect/>
          </a:stretch>
        </p:blipFill>
        <p:spPr>
          <a:xfrm>
            <a:off x="5239265" y="1945810"/>
            <a:ext cx="2793572" cy="2613832"/>
          </a:xfrm>
          <a:prstGeom prst="rect">
            <a:avLst/>
          </a:prstGeom>
        </p:spPr>
      </p:pic>
      <p:pic>
        <p:nvPicPr>
          <p:cNvPr id="7" name="Picture 6">
            <a:extLst>
              <a:ext uri="{FF2B5EF4-FFF2-40B4-BE49-F238E27FC236}">
                <a16:creationId xmlns:a16="http://schemas.microsoft.com/office/drawing/2014/main" id="{B0ADE025-8686-9948-B76E-89950A188ABA}"/>
              </a:ext>
            </a:extLst>
          </p:cNvPr>
          <p:cNvPicPr>
            <a:picLocks noChangeAspect="1"/>
          </p:cNvPicPr>
          <p:nvPr/>
        </p:nvPicPr>
        <p:blipFill>
          <a:blip r:embed="rId5"/>
          <a:stretch>
            <a:fillRect/>
          </a:stretch>
        </p:blipFill>
        <p:spPr>
          <a:xfrm>
            <a:off x="4371267" y="4005118"/>
            <a:ext cx="1735996" cy="912870"/>
          </a:xfrm>
          <a:prstGeom prst="rect">
            <a:avLst/>
          </a:prstGeom>
        </p:spPr>
      </p:pic>
    </p:spTree>
    <p:extLst>
      <p:ext uri="{BB962C8B-B14F-4D97-AF65-F5344CB8AC3E}">
        <p14:creationId xmlns:p14="http://schemas.microsoft.com/office/powerpoint/2010/main" val="152213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Facial Expression Recognition</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261159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4BAADC-BF16-1945-A58F-1D13458E324D}"/>
              </a:ext>
            </a:extLst>
          </p:cNvPr>
          <p:cNvPicPr>
            <a:picLocks noChangeAspect="1"/>
          </p:cNvPicPr>
          <p:nvPr/>
        </p:nvPicPr>
        <p:blipFill>
          <a:blip r:embed="rId3"/>
          <a:stretch>
            <a:fillRect/>
          </a:stretch>
        </p:blipFill>
        <p:spPr>
          <a:xfrm>
            <a:off x="1045759" y="2363863"/>
            <a:ext cx="1600200" cy="1607608"/>
          </a:xfrm>
          <a:prstGeom prst="rect">
            <a:avLst/>
          </a:prstGeom>
        </p:spPr>
      </p:pic>
      <p:pic>
        <p:nvPicPr>
          <p:cNvPr id="10" name="Picture 9">
            <a:extLst>
              <a:ext uri="{FF2B5EF4-FFF2-40B4-BE49-F238E27FC236}">
                <a16:creationId xmlns:a16="http://schemas.microsoft.com/office/drawing/2014/main" id="{5D2250F8-AFA0-F24A-8803-E2E6BB82D3C1}"/>
              </a:ext>
            </a:extLst>
          </p:cNvPr>
          <p:cNvPicPr>
            <a:picLocks noChangeAspect="1"/>
          </p:cNvPicPr>
          <p:nvPr/>
        </p:nvPicPr>
        <p:blipFill>
          <a:blip r:embed="rId4"/>
          <a:stretch>
            <a:fillRect/>
          </a:stretch>
        </p:blipFill>
        <p:spPr>
          <a:xfrm>
            <a:off x="3737347" y="2396053"/>
            <a:ext cx="1600131" cy="1607608"/>
          </a:xfrm>
          <a:prstGeom prst="rect">
            <a:avLst/>
          </a:prstGeom>
        </p:spPr>
      </p:pic>
      <p:pic>
        <p:nvPicPr>
          <p:cNvPr id="14" name="Picture 13">
            <a:extLst>
              <a:ext uri="{FF2B5EF4-FFF2-40B4-BE49-F238E27FC236}">
                <a16:creationId xmlns:a16="http://schemas.microsoft.com/office/drawing/2014/main" id="{1AAB11E3-3570-B64D-87FF-FD2791F3F86A}"/>
              </a:ext>
            </a:extLst>
          </p:cNvPr>
          <p:cNvPicPr>
            <a:picLocks noChangeAspect="1"/>
          </p:cNvPicPr>
          <p:nvPr/>
        </p:nvPicPr>
        <p:blipFill>
          <a:blip r:embed="rId5"/>
          <a:stretch>
            <a:fillRect/>
          </a:stretch>
        </p:blipFill>
        <p:spPr>
          <a:xfrm>
            <a:off x="6258749" y="2363863"/>
            <a:ext cx="1632171" cy="1639798"/>
          </a:xfrm>
          <a:prstGeom prst="rect">
            <a:avLst/>
          </a:prstGeom>
        </p:spPr>
      </p:pic>
      <p:sp>
        <p:nvSpPr>
          <p:cNvPr id="17" name="Rectangle 16">
            <a:extLst>
              <a:ext uri="{FF2B5EF4-FFF2-40B4-BE49-F238E27FC236}">
                <a16:creationId xmlns:a16="http://schemas.microsoft.com/office/drawing/2014/main" id="{40EEE1A4-8B42-2147-8BE9-ED29D7CE377F}"/>
              </a:ext>
            </a:extLst>
          </p:cNvPr>
          <p:cNvSpPr/>
          <p:nvPr/>
        </p:nvSpPr>
        <p:spPr>
          <a:xfrm>
            <a:off x="724818" y="4003661"/>
            <a:ext cx="2242082" cy="584775"/>
          </a:xfrm>
          <a:prstGeom prst="rect">
            <a:avLst/>
          </a:prstGeom>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8" name="Rectangle 17">
            <a:extLst>
              <a:ext uri="{FF2B5EF4-FFF2-40B4-BE49-F238E27FC236}">
                <a16:creationId xmlns:a16="http://schemas.microsoft.com/office/drawing/2014/main" id="{1A981F82-B941-4048-98B7-B1594E7CB3B2}"/>
              </a:ext>
            </a:extLst>
          </p:cNvPr>
          <p:cNvSpPr/>
          <p:nvPr/>
        </p:nvSpPr>
        <p:spPr>
          <a:xfrm>
            <a:off x="3462815" y="4003661"/>
            <a:ext cx="2242082" cy="584775"/>
          </a:xfrm>
          <a:prstGeom prst="rect">
            <a:avLst/>
          </a:prstGeom>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9" name="Rectangle 18">
            <a:extLst>
              <a:ext uri="{FF2B5EF4-FFF2-40B4-BE49-F238E27FC236}">
                <a16:creationId xmlns:a16="http://schemas.microsoft.com/office/drawing/2014/main" id="{26C57893-FD97-9443-A1F9-7AA901F66441}"/>
              </a:ext>
            </a:extLst>
          </p:cNvPr>
          <p:cNvSpPr/>
          <p:nvPr/>
        </p:nvSpPr>
        <p:spPr>
          <a:xfrm>
            <a:off x="6004355" y="4003661"/>
            <a:ext cx="2242082" cy="584775"/>
          </a:xfrm>
          <a:prstGeom prst="rect">
            <a:avLst/>
          </a:prstGeom>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a:xfrm>
            <a:off x="336789" y="847956"/>
            <a:ext cx="8205304" cy="1086859"/>
          </a:xfrm>
        </p:spPr>
        <p:txBody>
          <a:bodyPr/>
          <a:lstStyle/>
          <a:p>
            <a:r>
              <a:rPr lang="en-US" sz="2800" dirty="0"/>
              <a:t>Given an image of a human face, classify the emotion expressed.</a:t>
            </a:r>
          </a:p>
        </p:txBody>
      </p:sp>
      <p:sp>
        <p:nvSpPr>
          <p:cNvPr id="8" name="Rectangle 7">
            <a:extLst>
              <a:ext uri="{FF2B5EF4-FFF2-40B4-BE49-F238E27FC236}">
                <a16:creationId xmlns:a16="http://schemas.microsoft.com/office/drawing/2014/main" id="{F774E4DA-57D6-574A-BFFD-8656658A9E78}"/>
              </a:ext>
            </a:extLst>
          </p:cNvPr>
          <p:cNvSpPr/>
          <p:nvPr/>
        </p:nvSpPr>
        <p:spPr>
          <a:xfrm rot="18735199">
            <a:off x="724818" y="2862369"/>
            <a:ext cx="2242082" cy="584775"/>
          </a:xfrm>
          <a:prstGeom prst="rect">
            <a:avLst/>
          </a:prstGeom>
          <a:ln>
            <a:noFill/>
          </a:ln>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Happiness</a:t>
            </a:r>
          </a:p>
        </p:txBody>
      </p:sp>
      <p:sp>
        <p:nvSpPr>
          <p:cNvPr id="12" name="Rectangle 11">
            <a:extLst>
              <a:ext uri="{FF2B5EF4-FFF2-40B4-BE49-F238E27FC236}">
                <a16:creationId xmlns:a16="http://schemas.microsoft.com/office/drawing/2014/main" id="{06256E86-B3E8-F248-B385-B2129B53B481}"/>
              </a:ext>
            </a:extLst>
          </p:cNvPr>
          <p:cNvSpPr/>
          <p:nvPr/>
        </p:nvSpPr>
        <p:spPr>
          <a:xfrm rot="18735199">
            <a:off x="3416372" y="2891374"/>
            <a:ext cx="2242082" cy="584775"/>
          </a:xfrm>
          <a:prstGeom prst="rect">
            <a:avLst/>
          </a:prstGeom>
        </p:spPr>
        <p:txBody>
          <a:bodyPr wrap="square">
            <a:spAutoFit/>
          </a:bodyPr>
          <a:lstStyle/>
          <a:p>
            <a:pPr algn="ctr"/>
            <a:r>
              <a:rPr lang="en-US" sz="3200" b="1" dirty="0">
                <a:ln w="12700" cmpd="sng">
                  <a:noFill/>
                </a:ln>
                <a:solidFill>
                  <a:srgbClr val="FF0000"/>
                </a:solidFill>
                <a:latin typeface="Amazon Ember" panose="020B0603020204020204" pitchFamily="34" charset="0"/>
                <a:ea typeface="Amazon Ember" panose="020B0603020204020204" pitchFamily="34" charset="0"/>
                <a:cs typeface="Amazon Ember" panose="020B0603020204020204" pitchFamily="34" charset="0"/>
              </a:rPr>
              <a:t>Surprise</a:t>
            </a:r>
          </a:p>
        </p:txBody>
      </p:sp>
      <p:sp>
        <p:nvSpPr>
          <p:cNvPr id="15" name="Rectangle 14">
            <a:extLst>
              <a:ext uri="{FF2B5EF4-FFF2-40B4-BE49-F238E27FC236}">
                <a16:creationId xmlns:a16="http://schemas.microsoft.com/office/drawing/2014/main" id="{BC305A32-F647-6748-99B5-452A59A9EBED}"/>
              </a:ext>
            </a:extLst>
          </p:cNvPr>
          <p:cNvSpPr/>
          <p:nvPr/>
        </p:nvSpPr>
        <p:spPr>
          <a:xfrm rot="18735199">
            <a:off x="5953792" y="2875279"/>
            <a:ext cx="2242082" cy="584775"/>
          </a:xfrm>
          <a:prstGeom prst="rect">
            <a:avLst/>
          </a:prstGeom>
        </p:spPr>
        <p:txBody>
          <a:bodyPr wrap="square">
            <a:spAutoFit/>
          </a:bodyPr>
          <a:lstStyle/>
          <a:p>
            <a:pPr algn="ctr"/>
            <a:r>
              <a:rPr lang="en-US" sz="32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Fear</a:t>
            </a:r>
          </a:p>
        </p:txBody>
      </p:sp>
    </p:spTree>
    <p:extLst>
      <p:ext uri="{BB962C8B-B14F-4D97-AF65-F5344CB8AC3E}">
        <p14:creationId xmlns:p14="http://schemas.microsoft.com/office/powerpoint/2010/main" val="175049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xit" presetSubtype="0" fill="hold" grpId="1" nodeType="with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xit" presetSubtype="0" fill="hold" grpId="1"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8" grpId="0"/>
      <p:bldP spid="12" grpId="0"/>
      <p:bldP spid="15" grpId="0"/>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18767</TotalTime>
  <Words>2353</Words>
  <Application>Microsoft Macintosh PowerPoint</Application>
  <PresentationFormat>On-screen Show (16:9)</PresentationFormat>
  <Paragraphs>307</Paragraphs>
  <Slides>26</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Amazon Ember</vt:lpstr>
      <vt:lpstr>Amazon Ember Light</vt:lpstr>
      <vt:lpstr>Amazon Ember Regular</vt:lpstr>
      <vt:lpstr>Arial</vt:lpstr>
      <vt:lpstr>Calibri</vt:lpstr>
      <vt:lpstr>Cambria Math</vt:lpstr>
      <vt:lpstr>Consolas</vt:lpstr>
      <vt:lpstr>Lucida Console</vt:lpstr>
      <vt:lpstr>Mangal</vt:lpstr>
      <vt:lpstr>Times New Roman</vt:lpstr>
      <vt:lpstr>Wingdings</vt:lpstr>
      <vt:lpstr>DeckTemplate-AWS</vt:lpstr>
      <vt:lpstr>PowerPoint Presentation</vt:lpstr>
      <vt:lpstr>Brief Intro to Deep Learning</vt:lpstr>
      <vt:lpstr>Brief Intro to Deep Learning – Artificial Neurons</vt:lpstr>
      <vt:lpstr>Brief Intro to Deep Learning – Neural Networks</vt:lpstr>
      <vt:lpstr>Training Neural Networks</vt:lpstr>
      <vt:lpstr>Deep Learning is a Big Deal</vt:lpstr>
      <vt:lpstr>Deep Learning is a Big Deal</vt:lpstr>
      <vt:lpstr>Facial Expression Recognition</vt:lpstr>
      <vt:lpstr>Problem Statement</vt:lpstr>
      <vt:lpstr>Problem Modeling</vt:lpstr>
      <vt:lpstr>Engineering Our Way from Idea to Production</vt:lpstr>
      <vt:lpstr>PowerPoint Presentation</vt:lpstr>
      <vt:lpstr>PowerPoint Presentation</vt:lpstr>
      <vt:lpstr>PowerPoint Presentation</vt:lpstr>
      <vt:lpstr>Lab:  Model Training with Apache MXNet</vt:lpstr>
      <vt:lpstr>Introduction to Model Serving for Apache MXNet</vt:lpstr>
      <vt:lpstr>PowerPoint Presentation</vt:lpstr>
      <vt:lpstr>The Undifferentiated Heavy Lifting of  Model Serving</vt:lpstr>
      <vt:lpstr>PowerPoint Presentation</vt:lpstr>
      <vt:lpstr>PowerPoint Presentation</vt:lpstr>
      <vt:lpstr>Lab: Model Serving with Apache MXNet</vt:lpstr>
      <vt:lpstr>Workshop Retrospective</vt:lpstr>
      <vt:lpstr>Demo: FER Web app backed by Apache MXNet and AWS Elastic Container Service</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Hagay Lupesko</cp:lastModifiedBy>
  <cp:revision>295</cp:revision>
  <cp:lastPrinted>2018-01-25T02:02:45Z</cp:lastPrinted>
  <dcterms:created xsi:type="dcterms:W3CDTF">2016-06-17T18:22:10Z</dcterms:created>
  <dcterms:modified xsi:type="dcterms:W3CDTF">2019-05-08T07:57:23Z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